
<file path=[Content_Types].xml><?xml version="1.0" encoding="utf-8"?>
<Types xmlns="http://schemas.openxmlformats.org/package/2006/content-types">
  <Default Extension="fntdata" ContentType="application/x-fontdata"/>
  <Default Extension="gif" ContentType="image/gif"/>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9144000" cy="5143500" type="screen16x9"/>
  <p:notesSz cx="6858000" cy="9144000"/>
  <p:embeddedFontLst>
    <p:embeddedFont>
      <p:font typeface="Calibri" panose="020F0502020204030204" pitchFamily="34" charset="0"/>
      <p:regular r:id="rId13"/>
      <p:bold r:id="rId14"/>
      <p:italic r:id="rId15"/>
      <p:boldItalic r:id="rId16"/>
    </p:embeddedFont>
    <p:embeddedFont>
      <p:font typeface="Proxima Nova" panose="02000506030000020004" pitchFamily="2" charset="0"/>
      <p:regular r:id="rId17"/>
      <p:bold r:id="rId18"/>
      <p:italic r:id="rId19"/>
      <p:boldItalic r:id="rId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8B37C71-D733-4A37-A4B6-97A4AE3E6AAD}">
  <a:tblStyle styleId="{B8B37C71-D733-4A37-A4B6-97A4AE3E6AA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15AF75F-DA2D-4474-B02B-187784725E20}" styleName="Table_1">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866"/>
    <p:restoredTop sz="94689"/>
  </p:normalViewPr>
  <p:slideViewPr>
    <p:cSldViewPr snapToGrid="0" snapToObjects="1">
      <p:cViewPr varScale="1">
        <p:scale>
          <a:sx n="192" d="100"/>
          <a:sy n="192" d="100"/>
        </p:scale>
        <p:origin x="184" y="22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8c4113f4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8c4113f4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Hello everyone, in this presentation we will discuss how IEP students can calculate their grade point average.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8c987ce4dc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8c987ce4dc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 hope this presentation was helpful for you.  If you still have questions about your GPA, speak with one of your instructors or an IEP staff member.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8c987ce4dc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8c987ce4d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Let’s look at the IEP grading system and how your GPA or grade point average will be calculated. A GPA is how NC State University and most American universities grade students. Your IEP GPA refers to your grades only in your IEP classes.  It will NOT appear on your university transcript, but it IS used to determine if you pass your IEP level each semester.  </a:t>
            </a:r>
            <a:endParaRPr/>
          </a:p>
          <a:p>
            <a:pPr marL="0" lvl="0" indent="0" algn="l" rtl="0">
              <a:spcBef>
                <a:spcPts val="0"/>
              </a:spcBef>
              <a:spcAft>
                <a:spcPts val="0"/>
              </a:spcAft>
              <a:buNone/>
            </a:pPr>
            <a:endParaRPr/>
          </a:p>
          <a:p>
            <a:pPr marL="0" lvl="0" indent="0" algn="l" rtl="0">
              <a:spcBef>
                <a:spcPts val="0"/>
              </a:spcBef>
              <a:spcAft>
                <a:spcPts val="0"/>
              </a:spcAft>
              <a:buNone/>
            </a:pPr>
            <a:r>
              <a:rPr lang="en"/>
              <a:t> Each of your classes has a specific number of units associated with it. Can you guess why some classes have more units than others? It is based on how many hours you are in each class. Some classes meet more often than others so they are worth more units. For example,  writing/grammar in level 5 is weighted as four units while writing/grammar level 6 is 5 units.  This is because writing/grammar in level 6 meets more hours every week.</a:t>
            </a:r>
            <a:endParaRPr/>
          </a:p>
          <a:p>
            <a:pPr marL="0" lvl="0" indent="0" algn="l" rtl="0">
              <a:spcBef>
                <a:spcPts val="0"/>
              </a:spcBef>
              <a:spcAft>
                <a:spcPts val="0"/>
              </a:spcAft>
              <a:buNone/>
            </a:pPr>
            <a:endParaRPr/>
          </a:p>
          <a:p>
            <a:pPr marL="0" lvl="0" indent="0" algn="l" rtl="0">
              <a:spcBef>
                <a:spcPts val="0"/>
              </a:spcBef>
              <a:spcAft>
                <a:spcPts val="0"/>
              </a:spcAft>
              <a:buNone/>
            </a:pPr>
            <a:r>
              <a:rPr lang="en"/>
              <a:t>To complete your IEP level each semester, you must have a GPA of at least a 3.0 which corresponds to a B letter grade or 83-86 number grade. And remember, a GPA is an average of the grades in all your classes. Therefore, doing well in one class will help a low grade in another class.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8c4113f4f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8c4113f4f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the following slides, I will walk you through the steps for how to calculate your IEP GPA.</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8c4113f4f4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8c4113f4f4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STEP 1 - To calculate your IEP GPA, first list your IEP courses and the units associated with each course.  You may need to use the charts in the previous slide if you don’t remember how many units each course weighs. At the bottom of the units column, write the number of the total units that you are taking.  In this example, the total units for this level 6 student equals 15. </a:t>
            </a: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8c4113f4f4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8c4113f4f4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STEP 2, write your number grade, letter grade and GPA points for each of your IEP classes.  For example, if you received a grade of 83 in your writing/grammar class, you would first write 83.  You can see in the chart on the left of the page that an 83 is a B so you would then write the letter grade B.  Next, look for how many GPA points are given for a B. There are 3 GPA points for a B, so you would write 3 in the column titled “grade points”.</a:t>
            </a:r>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8c4113f4f4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8c4113f4f4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step 3, multiply the units and the grade points to get your points per class.  Add all of the points per class to get your total points per class. In this example, the total points per class is 46 point 332.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8c4113f4f4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8c4113f4f4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step 4, divide your total points per class by your total units to get your IEP GPA.   In this example, divide 46.332 by 15. When you do this, you receive a GPA of 3.088.</a:t>
            </a:r>
            <a:endParaRPr/>
          </a:p>
          <a:p>
            <a:pPr marL="0" lvl="0" indent="0" algn="l" rtl="0">
              <a:spcBef>
                <a:spcPts val="0"/>
              </a:spcBef>
              <a:spcAft>
                <a:spcPts val="0"/>
              </a:spcAft>
              <a:buNone/>
            </a:pPr>
            <a:endParaRPr/>
          </a:p>
          <a:p>
            <a:pPr marL="0" lvl="0" indent="0" algn="l" rtl="0">
              <a:spcBef>
                <a:spcPts val="0"/>
              </a:spcBef>
              <a:spcAft>
                <a:spcPts val="0"/>
              </a:spcAft>
              <a:buNone/>
            </a:pPr>
            <a:r>
              <a:rPr lang="en"/>
              <a:t>Remember, you need at least a GPA of 3.0 to successfully complete your IEP level.  So, YAY! You pass!!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8c987ce4dc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8c987ce4dc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Now that you understand how your grade point average is calculated, let’s take a look at the GPA Calculator on the IEP website. Go to intensive dash english dot ncsu dot edu, then login to the Current Student portal. In the current student portal, you will find a GPA calculator that you can download to your computer, laptop, tablet, or phone so you can calculate your GPA at any time during the semester.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8c987ce4dc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8c987ce4dc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the GPA Calculator, enter your number grades in column B and the calculator will do all the math for you. It is very easy!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NCSU" type="title">
  <p:cSld name="TITLE">
    <p:spTree>
      <p:nvGrpSpPr>
        <p:cNvPr id="1" name="Shape 9"/>
        <p:cNvGrpSpPr/>
        <p:nvPr/>
      </p:nvGrpSpPr>
      <p:grpSpPr>
        <a:xfrm>
          <a:off x="0" y="0"/>
          <a:ext cx="0" cy="0"/>
          <a:chOff x="0" y="0"/>
          <a:chExt cx="0" cy="0"/>
        </a:xfrm>
      </p:grpSpPr>
      <p:cxnSp>
        <p:nvCxnSpPr>
          <p:cNvPr id="10" name="Google Shape;10;p2"/>
          <p:cNvCxnSpPr/>
          <p:nvPr/>
        </p:nvCxnSpPr>
        <p:spPr>
          <a:xfrm>
            <a:off x="0" y="2998150"/>
            <a:ext cx="9144000" cy="0"/>
          </a:xfrm>
          <a:prstGeom prst="straightConnector1">
            <a:avLst/>
          </a:prstGeom>
          <a:noFill/>
          <a:ln w="19050" cap="flat" cmpd="sng">
            <a:solidFill>
              <a:srgbClr val="CC0000"/>
            </a:solidFill>
            <a:prstDash val="solid"/>
            <a:round/>
            <a:headEnd type="none" w="sm" len="sm"/>
            <a:tailEnd type="none" w="sm" len="sm"/>
          </a:ln>
        </p:spPr>
      </p:cxnSp>
      <p:sp>
        <p:nvSpPr>
          <p:cNvPr id="11" name="Google Shape;11;p2"/>
          <p:cNvSpPr txBox="1">
            <a:spLocks noGrp="1"/>
          </p:cNvSpPr>
          <p:nvPr>
            <p:ph type="ctrTitle"/>
          </p:nvPr>
        </p:nvSpPr>
        <p:spPr>
          <a:xfrm>
            <a:off x="510450" y="1257300"/>
            <a:ext cx="8123100" cy="15885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12" name="Google Shape;12;p2"/>
          <p:cNvSpPr txBox="1">
            <a:spLocks noGrp="1"/>
          </p:cNvSpPr>
          <p:nvPr>
            <p:ph type="subTitle" idx="1"/>
          </p:nvPr>
        </p:nvSpPr>
        <p:spPr>
          <a:xfrm>
            <a:off x="510450" y="3182313"/>
            <a:ext cx="8123100" cy="630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2400"/>
              <a:buNone/>
              <a:defRPr sz="2400">
                <a:solidFill>
                  <a:schemeClr val="lt1"/>
                </a:solidFill>
              </a:defRPr>
            </a:lvl1pPr>
            <a:lvl2pPr lvl="1">
              <a:lnSpc>
                <a:spcPct val="100000"/>
              </a:lnSpc>
              <a:spcBef>
                <a:spcPts val="0"/>
              </a:spcBef>
              <a:spcAft>
                <a:spcPts val="0"/>
              </a:spcAft>
              <a:buClr>
                <a:schemeClr val="lt1"/>
              </a:buClr>
              <a:buSzPts val="2400"/>
              <a:buNone/>
              <a:defRPr sz="2400">
                <a:solidFill>
                  <a:schemeClr val="lt1"/>
                </a:solidFill>
              </a:defRPr>
            </a:lvl2pPr>
            <a:lvl3pPr lvl="2">
              <a:lnSpc>
                <a:spcPct val="100000"/>
              </a:lnSpc>
              <a:spcBef>
                <a:spcPts val="0"/>
              </a:spcBef>
              <a:spcAft>
                <a:spcPts val="0"/>
              </a:spcAft>
              <a:buClr>
                <a:schemeClr val="lt1"/>
              </a:buClr>
              <a:buSzPts val="2400"/>
              <a:buNone/>
              <a:defRPr sz="2400">
                <a:solidFill>
                  <a:schemeClr val="lt1"/>
                </a:solidFill>
              </a:defRPr>
            </a:lvl3pPr>
            <a:lvl4pPr lvl="3">
              <a:lnSpc>
                <a:spcPct val="100000"/>
              </a:lnSpc>
              <a:spcBef>
                <a:spcPts val="0"/>
              </a:spcBef>
              <a:spcAft>
                <a:spcPts val="0"/>
              </a:spcAft>
              <a:buClr>
                <a:schemeClr val="lt1"/>
              </a:buClr>
              <a:buSzPts val="2400"/>
              <a:buNone/>
              <a:defRPr sz="2400">
                <a:solidFill>
                  <a:schemeClr val="lt1"/>
                </a:solidFill>
              </a:defRPr>
            </a:lvl4pPr>
            <a:lvl5pPr lvl="4">
              <a:lnSpc>
                <a:spcPct val="100000"/>
              </a:lnSpc>
              <a:spcBef>
                <a:spcPts val="0"/>
              </a:spcBef>
              <a:spcAft>
                <a:spcPts val="0"/>
              </a:spcAft>
              <a:buClr>
                <a:schemeClr val="lt1"/>
              </a:buClr>
              <a:buSzPts val="2400"/>
              <a:buNone/>
              <a:defRPr sz="2400">
                <a:solidFill>
                  <a:schemeClr val="lt1"/>
                </a:solidFill>
              </a:defRPr>
            </a:lvl5pPr>
            <a:lvl6pPr lvl="5">
              <a:lnSpc>
                <a:spcPct val="100000"/>
              </a:lnSpc>
              <a:spcBef>
                <a:spcPts val="0"/>
              </a:spcBef>
              <a:spcAft>
                <a:spcPts val="0"/>
              </a:spcAft>
              <a:buClr>
                <a:schemeClr val="lt1"/>
              </a:buClr>
              <a:buSzPts val="2400"/>
              <a:buNone/>
              <a:defRPr sz="2400">
                <a:solidFill>
                  <a:schemeClr val="lt1"/>
                </a:solidFill>
              </a:defRPr>
            </a:lvl6pPr>
            <a:lvl7pPr lvl="6">
              <a:lnSpc>
                <a:spcPct val="100000"/>
              </a:lnSpc>
              <a:spcBef>
                <a:spcPts val="0"/>
              </a:spcBef>
              <a:spcAft>
                <a:spcPts val="0"/>
              </a:spcAft>
              <a:buClr>
                <a:schemeClr val="lt1"/>
              </a:buClr>
              <a:buSzPts val="2400"/>
              <a:buNone/>
              <a:defRPr sz="2400">
                <a:solidFill>
                  <a:schemeClr val="lt1"/>
                </a:solidFill>
              </a:defRPr>
            </a:lvl7pPr>
            <a:lvl8pPr lvl="7">
              <a:lnSpc>
                <a:spcPct val="100000"/>
              </a:lnSpc>
              <a:spcBef>
                <a:spcPts val="0"/>
              </a:spcBef>
              <a:spcAft>
                <a:spcPts val="0"/>
              </a:spcAft>
              <a:buClr>
                <a:schemeClr val="lt1"/>
              </a:buClr>
              <a:buSzPts val="2400"/>
              <a:buNone/>
              <a:defRPr sz="2400">
                <a:solidFill>
                  <a:schemeClr val="lt1"/>
                </a:solidFill>
              </a:defRPr>
            </a:lvl8pPr>
            <a:lvl9pPr lvl="8">
              <a:lnSpc>
                <a:spcPct val="100000"/>
              </a:lnSpc>
              <a:spcBef>
                <a:spcPts val="0"/>
              </a:spcBef>
              <a:spcAft>
                <a:spcPts val="0"/>
              </a:spcAft>
              <a:buClr>
                <a:schemeClr val="lt1"/>
              </a:buClr>
              <a:buSzPts val="2400"/>
              <a:buNone/>
              <a:defRPr sz="2400">
                <a:solidFill>
                  <a:schemeClr val="lt1"/>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p:nvPr/>
        </p:nvSpPr>
        <p:spPr>
          <a:xfrm>
            <a:off x="0" y="5045700"/>
            <a:ext cx="9144000" cy="97800"/>
          </a:xfrm>
          <a:prstGeom prst="rect">
            <a:avLst/>
          </a:pr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11"/>
          <p:cNvSpPr txBox="1">
            <a:spLocks noGrp="1"/>
          </p:cNvSpPr>
          <p:nvPr>
            <p:ph type="title" hasCustomPrompt="1"/>
          </p:nvPr>
        </p:nvSpPr>
        <p:spPr>
          <a:xfrm>
            <a:off x="311700" y="991475"/>
            <a:ext cx="8520600" cy="19179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0"/>
              <a:buNone/>
              <a:defRPr sz="14000" b="1"/>
            </a:lvl1pPr>
            <a:lvl2pPr lvl="1" algn="ctr">
              <a:spcBef>
                <a:spcPts val="0"/>
              </a:spcBef>
              <a:spcAft>
                <a:spcPts val="0"/>
              </a:spcAft>
              <a:buSzPts val="14000"/>
              <a:buNone/>
              <a:defRPr sz="14000" b="1"/>
            </a:lvl2pPr>
            <a:lvl3pPr lvl="2" algn="ctr">
              <a:spcBef>
                <a:spcPts val="0"/>
              </a:spcBef>
              <a:spcAft>
                <a:spcPts val="0"/>
              </a:spcAft>
              <a:buSzPts val="14000"/>
              <a:buNone/>
              <a:defRPr sz="14000" b="1"/>
            </a:lvl3pPr>
            <a:lvl4pPr lvl="3" algn="ctr">
              <a:spcBef>
                <a:spcPts val="0"/>
              </a:spcBef>
              <a:spcAft>
                <a:spcPts val="0"/>
              </a:spcAft>
              <a:buSzPts val="14000"/>
              <a:buNone/>
              <a:defRPr sz="14000" b="1"/>
            </a:lvl4pPr>
            <a:lvl5pPr lvl="4" algn="ctr">
              <a:spcBef>
                <a:spcPts val="0"/>
              </a:spcBef>
              <a:spcAft>
                <a:spcPts val="0"/>
              </a:spcAft>
              <a:buSzPts val="14000"/>
              <a:buNone/>
              <a:defRPr sz="14000" b="1"/>
            </a:lvl5pPr>
            <a:lvl6pPr lvl="5" algn="ctr">
              <a:spcBef>
                <a:spcPts val="0"/>
              </a:spcBef>
              <a:spcAft>
                <a:spcPts val="0"/>
              </a:spcAft>
              <a:buSzPts val="14000"/>
              <a:buNone/>
              <a:defRPr sz="14000" b="1"/>
            </a:lvl6pPr>
            <a:lvl7pPr lvl="6" algn="ctr">
              <a:spcBef>
                <a:spcPts val="0"/>
              </a:spcBef>
              <a:spcAft>
                <a:spcPts val="0"/>
              </a:spcAft>
              <a:buSzPts val="14000"/>
              <a:buNone/>
              <a:defRPr sz="14000" b="1"/>
            </a:lvl7pPr>
            <a:lvl8pPr lvl="7" algn="ctr">
              <a:spcBef>
                <a:spcPts val="0"/>
              </a:spcBef>
              <a:spcAft>
                <a:spcPts val="0"/>
              </a:spcAft>
              <a:buSzPts val="14000"/>
              <a:buNone/>
              <a:defRPr sz="14000" b="1"/>
            </a:lvl8pPr>
            <a:lvl9pPr lvl="8" algn="ctr">
              <a:spcBef>
                <a:spcPts val="0"/>
              </a:spcBef>
              <a:spcAft>
                <a:spcPts val="0"/>
              </a:spcAft>
              <a:buSzPts val="14000"/>
              <a:buNone/>
              <a:defRPr sz="14000" b="1"/>
            </a:lvl9pPr>
          </a:lstStyle>
          <a:p>
            <a:r>
              <a:t>xx%</a:t>
            </a:r>
          </a:p>
        </p:txBody>
      </p:sp>
      <p:sp>
        <p:nvSpPr>
          <p:cNvPr id="51" name="Google Shape;51;p11"/>
          <p:cNvSpPr txBox="1">
            <a:spLocks noGrp="1"/>
          </p:cNvSpPr>
          <p:nvPr>
            <p:ph type="body" idx="1"/>
          </p:nvPr>
        </p:nvSpPr>
        <p:spPr>
          <a:xfrm>
            <a:off x="311700" y="3071300"/>
            <a:ext cx="8520600" cy="901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2" name="Google Shape;52;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55"/>
        <p:cNvGrpSpPr/>
        <p:nvPr/>
      </p:nvGrpSpPr>
      <p:grpSpPr>
        <a:xfrm>
          <a:off x="0" y="0"/>
          <a:ext cx="0" cy="0"/>
          <a:chOff x="0" y="0"/>
          <a:chExt cx="0" cy="0"/>
        </a:xfrm>
      </p:grpSpPr>
      <p:sp>
        <p:nvSpPr>
          <p:cNvPr id="56" name="Google Shape;56;p13"/>
          <p:cNvSpPr txBox="1">
            <a:spLocks noGrp="1"/>
          </p:cNvSpPr>
          <p:nvPr>
            <p:ph type="title"/>
          </p:nvPr>
        </p:nvSpPr>
        <p:spPr>
          <a:xfrm>
            <a:off x="722313" y="3305175"/>
            <a:ext cx="7772400" cy="10215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 name="Google Shape;57;p13"/>
          <p:cNvSpPr txBox="1">
            <a:spLocks noGrp="1"/>
          </p:cNvSpPr>
          <p:nvPr>
            <p:ph type="body" idx="1"/>
          </p:nvPr>
        </p:nvSpPr>
        <p:spPr>
          <a:xfrm>
            <a:off x="722313" y="2180035"/>
            <a:ext cx="7772400" cy="1125300"/>
          </a:xfrm>
          <a:prstGeom prst="rect">
            <a:avLst/>
          </a:prstGeom>
          <a:noFill/>
          <a:ln>
            <a:noFill/>
          </a:ln>
        </p:spPr>
        <p:txBody>
          <a:bodyPr spcFirstLastPara="1" wrap="square" lIns="91425" tIns="91425" rIns="91425" bIns="91425" anchor="b" anchorCtr="0">
            <a:noAutofit/>
          </a:bodyPr>
          <a:lstStyle>
            <a:lvl1pPr marL="457200" lvl="0" indent="-228600" rtl="0">
              <a:spcBef>
                <a:spcPts val="0"/>
              </a:spcBef>
              <a:spcAft>
                <a:spcPts val="0"/>
              </a:spcAft>
              <a:buClr>
                <a:srgbClr val="888888"/>
              </a:buClr>
              <a:buSzPts val="1800"/>
              <a:buFont typeface="Arial"/>
              <a:buNone/>
              <a:defRPr/>
            </a:lvl1pPr>
            <a:lvl2pPr marL="914400" lvl="1" indent="-228600" rtl="0">
              <a:spcBef>
                <a:spcPts val="1600"/>
              </a:spcBef>
              <a:spcAft>
                <a:spcPts val="0"/>
              </a:spcAft>
              <a:buClr>
                <a:srgbClr val="888888"/>
              </a:buClr>
              <a:buSzPts val="1400"/>
              <a:buFont typeface="Arial"/>
              <a:buNone/>
              <a:defRPr/>
            </a:lvl2pPr>
            <a:lvl3pPr marL="1371600" lvl="2" indent="-228600" rtl="0">
              <a:spcBef>
                <a:spcPts val="1600"/>
              </a:spcBef>
              <a:spcAft>
                <a:spcPts val="0"/>
              </a:spcAft>
              <a:buClr>
                <a:srgbClr val="888888"/>
              </a:buClr>
              <a:buSzPts val="1400"/>
              <a:buFont typeface="Arial"/>
              <a:buNone/>
              <a:defRPr/>
            </a:lvl3pPr>
            <a:lvl4pPr marL="1828800" lvl="3" indent="-228600" rtl="0">
              <a:spcBef>
                <a:spcPts val="1600"/>
              </a:spcBef>
              <a:spcAft>
                <a:spcPts val="0"/>
              </a:spcAft>
              <a:buClr>
                <a:srgbClr val="888888"/>
              </a:buClr>
              <a:buSzPts val="1400"/>
              <a:buFont typeface="Arial"/>
              <a:buNone/>
              <a:defRPr/>
            </a:lvl4pPr>
            <a:lvl5pPr marL="2286000" lvl="4" indent="-228600" rtl="0">
              <a:spcBef>
                <a:spcPts val="1600"/>
              </a:spcBef>
              <a:spcAft>
                <a:spcPts val="0"/>
              </a:spcAft>
              <a:buClr>
                <a:srgbClr val="888888"/>
              </a:buClr>
              <a:buSzPts val="1400"/>
              <a:buFont typeface="Arial"/>
              <a:buNone/>
              <a:defRPr/>
            </a:lvl5pPr>
            <a:lvl6pPr marL="2743200" lvl="5" indent="-228600" rtl="0">
              <a:spcBef>
                <a:spcPts val="1600"/>
              </a:spcBef>
              <a:spcAft>
                <a:spcPts val="0"/>
              </a:spcAft>
              <a:buClr>
                <a:srgbClr val="888888"/>
              </a:buClr>
              <a:buSzPts val="1400"/>
              <a:buFont typeface="Calibri"/>
              <a:buNone/>
              <a:defRPr/>
            </a:lvl6pPr>
            <a:lvl7pPr marL="3200400" lvl="6" indent="-228600" rtl="0">
              <a:spcBef>
                <a:spcPts val="1600"/>
              </a:spcBef>
              <a:spcAft>
                <a:spcPts val="0"/>
              </a:spcAft>
              <a:buClr>
                <a:srgbClr val="888888"/>
              </a:buClr>
              <a:buSzPts val="1400"/>
              <a:buFont typeface="Calibri"/>
              <a:buNone/>
              <a:defRPr/>
            </a:lvl7pPr>
            <a:lvl8pPr marL="3657600" lvl="7" indent="-228600" rtl="0">
              <a:spcBef>
                <a:spcPts val="1600"/>
              </a:spcBef>
              <a:spcAft>
                <a:spcPts val="0"/>
              </a:spcAft>
              <a:buClr>
                <a:srgbClr val="888888"/>
              </a:buClr>
              <a:buSzPts val="1400"/>
              <a:buFont typeface="Calibri"/>
              <a:buNone/>
              <a:defRPr/>
            </a:lvl8pPr>
            <a:lvl9pPr marL="4114800" lvl="8" indent="-228600" rtl="0">
              <a:spcBef>
                <a:spcPts val="1600"/>
              </a:spcBef>
              <a:spcAft>
                <a:spcPts val="1600"/>
              </a:spcAft>
              <a:buClr>
                <a:srgbClr val="888888"/>
              </a:buClr>
              <a:buSzPts val="1400"/>
              <a:buFont typeface="Calibri"/>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cxnSp>
        <p:nvCxnSpPr>
          <p:cNvPr id="15" name="Google Shape;15;p3"/>
          <p:cNvCxnSpPr/>
          <p:nvPr/>
        </p:nvCxnSpPr>
        <p:spPr>
          <a:xfrm>
            <a:off x="0" y="2998150"/>
            <a:ext cx="9144000" cy="0"/>
          </a:xfrm>
          <a:prstGeom prst="straightConnector1">
            <a:avLst/>
          </a:prstGeom>
          <a:noFill/>
          <a:ln w="19050" cap="flat" cmpd="sng">
            <a:solidFill>
              <a:srgbClr val="CC0000"/>
            </a:solidFill>
            <a:prstDash val="solid"/>
            <a:round/>
            <a:headEnd type="none" w="sm" len="sm"/>
            <a:tailEnd type="none" w="sm" len="sm"/>
          </a:ln>
        </p:spPr>
      </p:cxnSp>
      <p:sp>
        <p:nvSpPr>
          <p:cNvPr id="16" name="Google Shape;16;p3"/>
          <p:cNvSpPr txBox="1">
            <a:spLocks noGrp="1"/>
          </p:cNvSpPr>
          <p:nvPr>
            <p:ph type="title"/>
          </p:nvPr>
        </p:nvSpPr>
        <p:spPr>
          <a:xfrm>
            <a:off x="510450" y="2057400"/>
            <a:ext cx="8123100" cy="7788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17" name="Google Shape;1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p:nvPr/>
        </p:nvSpPr>
        <p:spPr>
          <a:xfrm>
            <a:off x="0" y="5045700"/>
            <a:ext cx="9144000" cy="97800"/>
          </a:xfrm>
          <a:prstGeom prst="rect">
            <a:avLst/>
          </a:pr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 name="Google Shape;21;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2" name="Google Shape;22;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 name="Google Shape;25;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6" name="Google Shape;26;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Google Shape;27;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Google Shape;30;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4" name="Google Shape;34;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90250" y="526350"/>
            <a:ext cx="5797500" cy="4090800"/>
          </a:xfrm>
          <a:prstGeom prst="rect">
            <a:avLst/>
          </a:prstGeom>
        </p:spPr>
        <p:txBody>
          <a:bodyPr spcFirstLastPara="1" wrap="square" lIns="91425" tIns="91425" rIns="91425" bIns="91425" anchor="ctr" anchorCtr="0">
            <a:noAutofit/>
          </a:bodyPr>
          <a:lstStyle>
            <a:lvl1pPr lvl="0">
              <a:spcBef>
                <a:spcPts val="0"/>
              </a:spcBef>
              <a:spcAft>
                <a:spcPts val="0"/>
              </a:spcAft>
              <a:buClr>
                <a:srgbClr val="FFFFFF"/>
              </a:buClr>
              <a:buSzPts val="4800"/>
              <a:buNone/>
              <a:defRPr sz="4800">
                <a:solidFill>
                  <a:srgbClr val="FFFFFF"/>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7" name="Google Shape;37;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 name="Google Shape;40;p9"/>
          <p:cNvCxnSpPr/>
          <p:nvPr/>
        </p:nvCxnSpPr>
        <p:spPr>
          <a:xfrm>
            <a:off x="5029675" y="4495500"/>
            <a:ext cx="468300" cy="0"/>
          </a:xfrm>
          <a:prstGeom prst="straightConnector1">
            <a:avLst/>
          </a:prstGeom>
          <a:noFill/>
          <a:ln w="19050" cap="flat" cmpd="sng">
            <a:solidFill>
              <a:srgbClr val="CC0000"/>
            </a:solidFill>
            <a:prstDash val="solid"/>
            <a:round/>
            <a:headEnd type="none" w="sm" len="sm"/>
            <a:tailEnd type="none" w="sm" len="sm"/>
          </a:ln>
        </p:spPr>
      </p:cxnSp>
      <p:sp>
        <p:nvSpPr>
          <p:cNvPr id="41" name="Google Shape;41;p9"/>
          <p:cNvSpPr txBox="1">
            <a:spLocks noGrp="1"/>
          </p:cNvSpPr>
          <p:nvPr>
            <p:ph type="title"/>
          </p:nvPr>
        </p:nvSpPr>
        <p:spPr>
          <a:xfrm>
            <a:off x="265500" y="1205825"/>
            <a:ext cx="4045200" cy="1509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2" name="Google Shape;42;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4" name="Google Shape;44;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1700" y="423682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2100"/>
              <a:buNone/>
              <a:defRPr sz="2100"/>
            </a:lvl1pPr>
          </a:lstStyle>
          <a:p>
            <a:endParaRPr/>
          </a:p>
        </p:txBody>
      </p:sp>
      <p:sp>
        <p:nvSpPr>
          <p:cNvPr id="47" name="Google Shape;47;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pearmint">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marL="914400" lvl="1"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2pPr>
            <a:lvl3pPr marL="1371600" lvl="2"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3pPr>
            <a:lvl4pPr marL="1828800" lvl="3"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4pPr>
            <a:lvl5pPr marL="2286000" lvl="4"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5pPr>
            <a:lvl6pPr marL="2743200" lvl="5"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6pPr>
            <a:lvl7pPr marL="3200400" lvl="6"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7pPr>
            <a:lvl8pPr marL="3657600" lvl="7"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8pPr>
            <a:lvl9pPr marL="4114800" lvl="8" indent="-317500">
              <a:lnSpc>
                <a:spcPct val="115000"/>
              </a:lnSpc>
              <a:spcBef>
                <a:spcPts val="1600"/>
              </a:spcBef>
              <a:spcAft>
                <a:spcPts val="1600"/>
              </a:spcAft>
              <a:buClr>
                <a:schemeClr val="accent3"/>
              </a:buClr>
              <a:buSzPts val="1400"/>
              <a:buFont typeface="Proxima Nova"/>
              <a:buChar char="■"/>
              <a:defRPr>
                <a:solidFill>
                  <a:schemeClr val="accent3"/>
                </a:solidFill>
                <a:latin typeface="Proxima Nova"/>
                <a:ea typeface="Proxima Nova"/>
                <a:cs typeface="Proxima Nova"/>
                <a:sym typeface="Proxima Nova"/>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1"/>
                </a:solidFill>
                <a:latin typeface="Proxima Nova"/>
                <a:ea typeface="Proxima Nova"/>
                <a:cs typeface="Proxima Nova"/>
                <a:sym typeface="Proxima Nova"/>
              </a:defRPr>
            </a:lvl1pPr>
            <a:lvl2pPr lvl="1" algn="r">
              <a:buNone/>
              <a:defRPr sz="1000">
                <a:solidFill>
                  <a:schemeClr val="dk1"/>
                </a:solidFill>
                <a:latin typeface="Proxima Nova"/>
                <a:ea typeface="Proxima Nova"/>
                <a:cs typeface="Proxima Nova"/>
                <a:sym typeface="Proxima Nova"/>
              </a:defRPr>
            </a:lvl2pPr>
            <a:lvl3pPr lvl="2" algn="r">
              <a:buNone/>
              <a:defRPr sz="1000">
                <a:solidFill>
                  <a:schemeClr val="dk1"/>
                </a:solidFill>
                <a:latin typeface="Proxima Nova"/>
                <a:ea typeface="Proxima Nova"/>
                <a:cs typeface="Proxima Nova"/>
                <a:sym typeface="Proxima Nova"/>
              </a:defRPr>
            </a:lvl3pPr>
            <a:lvl4pPr lvl="3" algn="r">
              <a:buNone/>
              <a:defRPr sz="1000">
                <a:solidFill>
                  <a:schemeClr val="dk1"/>
                </a:solidFill>
                <a:latin typeface="Proxima Nova"/>
                <a:ea typeface="Proxima Nova"/>
                <a:cs typeface="Proxima Nova"/>
                <a:sym typeface="Proxima Nova"/>
              </a:defRPr>
            </a:lvl4pPr>
            <a:lvl5pPr lvl="4" algn="r">
              <a:buNone/>
              <a:defRPr sz="1000">
                <a:solidFill>
                  <a:schemeClr val="dk1"/>
                </a:solidFill>
                <a:latin typeface="Proxima Nova"/>
                <a:ea typeface="Proxima Nova"/>
                <a:cs typeface="Proxima Nova"/>
                <a:sym typeface="Proxima Nova"/>
              </a:defRPr>
            </a:lvl5pPr>
            <a:lvl6pPr lvl="5" algn="r">
              <a:buNone/>
              <a:defRPr sz="1000">
                <a:solidFill>
                  <a:schemeClr val="dk1"/>
                </a:solidFill>
                <a:latin typeface="Proxima Nova"/>
                <a:ea typeface="Proxima Nova"/>
                <a:cs typeface="Proxima Nova"/>
                <a:sym typeface="Proxima Nova"/>
              </a:defRPr>
            </a:lvl6pPr>
            <a:lvl7pPr lvl="6" algn="r">
              <a:buNone/>
              <a:defRPr sz="1000">
                <a:solidFill>
                  <a:schemeClr val="dk1"/>
                </a:solidFill>
                <a:latin typeface="Proxima Nova"/>
                <a:ea typeface="Proxima Nova"/>
                <a:cs typeface="Proxima Nova"/>
                <a:sym typeface="Proxima Nova"/>
              </a:defRPr>
            </a:lvl7pPr>
            <a:lvl8pPr lvl="7" algn="r">
              <a:buNone/>
              <a:defRPr sz="1000">
                <a:solidFill>
                  <a:schemeClr val="dk1"/>
                </a:solidFill>
                <a:latin typeface="Proxima Nova"/>
                <a:ea typeface="Proxima Nova"/>
                <a:cs typeface="Proxima Nova"/>
                <a:sym typeface="Proxima Nova"/>
              </a:defRPr>
            </a:lvl8pPr>
            <a:lvl9pPr lvl="8" algn="r">
              <a:buNone/>
              <a:defRPr sz="1000">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gif"/><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intensive-english.ncsu.edu/" TargetMode="External"/><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1"/>
        <p:cNvGrpSpPr/>
        <p:nvPr/>
      </p:nvGrpSpPr>
      <p:grpSpPr>
        <a:xfrm>
          <a:off x="0" y="0"/>
          <a:ext cx="0" cy="0"/>
          <a:chOff x="0" y="0"/>
          <a:chExt cx="0" cy="0"/>
        </a:xfrm>
      </p:grpSpPr>
      <p:sp>
        <p:nvSpPr>
          <p:cNvPr id="62" name="Google Shape;62;p14"/>
          <p:cNvSpPr txBox="1">
            <a:spLocks noGrp="1"/>
          </p:cNvSpPr>
          <p:nvPr>
            <p:ph type="subTitle" idx="1"/>
          </p:nvPr>
        </p:nvSpPr>
        <p:spPr>
          <a:xfrm>
            <a:off x="255450" y="2050975"/>
            <a:ext cx="4943700" cy="79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800">
                <a:solidFill>
                  <a:srgbClr val="FFFFFF"/>
                </a:solidFill>
              </a:rPr>
              <a:t>GPA Explanation</a:t>
            </a:r>
            <a:endParaRPr sz="4800">
              <a:solidFill>
                <a:srgbClr val="FFFFFF"/>
              </a:solidFill>
            </a:endParaRPr>
          </a:p>
        </p:txBody>
      </p:sp>
      <p:pic>
        <p:nvPicPr>
          <p:cNvPr id="63" name="Google Shape;63;p14"/>
          <p:cNvPicPr preferRelativeResize="0"/>
          <p:nvPr/>
        </p:nvPicPr>
        <p:blipFill>
          <a:blip r:embed="rId5">
            <a:alphaModFix/>
          </a:blip>
          <a:stretch>
            <a:fillRect/>
          </a:stretch>
        </p:blipFill>
        <p:spPr>
          <a:xfrm>
            <a:off x="5755225" y="389476"/>
            <a:ext cx="3126600" cy="4571775"/>
          </a:xfrm>
          <a:prstGeom prst="rect">
            <a:avLst/>
          </a:prstGeom>
          <a:noFill/>
          <a:ln>
            <a:noFill/>
          </a:ln>
        </p:spPr>
      </p:pic>
      <p:pic>
        <p:nvPicPr>
          <p:cNvPr id="64" name="Google Shape;64;p14"/>
          <p:cNvPicPr preferRelativeResize="0"/>
          <p:nvPr/>
        </p:nvPicPr>
        <p:blipFill>
          <a:blip r:embed="rId6">
            <a:alphaModFix/>
          </a:blip>
          <a:stretch>
            <a:fillRect/>
          </a:stretch>
        </p:blipFill>
        <p:spPr>
          <a:xfrm>
            <a:off x="152400" y="1453400"/>
            <a:ext cx="9525" cy="9525"/>
          </a:xfrm>
          <a:prstGeom prst="rect">
            <a:avLst/>
          </a:prstGeom>
          <a:noFill/>
          <a:ln>
            <a:noFill/>
          </a:ln>
        </p:spPr>
      </p:pic>
      <p:pic>
        <p:nvPicPr>
          <p:cNvPr id="65" name="Google Shape;65;p14"/>
          <p:cNvPicPr preferRelativeResize="0"/>
          <p:nvPr/>
        </p:nvPicPr>
        <p:blipFill>
          <a:blip r:embed="rId6">
            <a:alphaModFix/>
          </a:blip>
          <a:stretch>
            <a:fillRect/>
          </a:stretch>
        </p:blipFill>
        <p:spPr>
          <a:xfrm>
            <a:off x="152400" y="3457200"/>
            <a:ext cx="9525" cy="9525"/>
          </a:xfrm>
          <a:prstGeom prst="rect">
            <a:avLst/>
          </a:prstGeom>
          <a:noFill/>
          <a:ln>
            <a:noFill/>
          </a:ln>
        </p:spPr>
      </p:pic>
      <p:pic>
        <p:nvPicPr>
          <p:cNvPr id="4" name="Audio 3">
            <a:hlinkClick r:id="" action="ppaction://media"/>
            <a:extLst>
              <a:ext uri="{FF2B5EF4-FFF2-40B4-BE49-F238E27FC236}">
                <a16:creationId xmlns:a16="http://schemas.microsoft.com/office/drawing/2014/main" id="{08092ECE-7FF5-DF44-B203-BB70F200C66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467"/>
    </mc:Choice>
    <mc:Fallback>
      <p:transition spd="slow" advTm="11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Thank You!</a:t>
            </a:r>
            <a:endParaRPr b="1"/>
          </a:p>
        </p:txBody>
      </p:sp>
      <p:sp>
        <p:nvSpPr>
          <p:cNvPr id="144" name="Google Shape;144;p23"/>
          <p:cNvSpPr txBox="1">
            <a:spLocks noGrp="1"/>
          </p:cNvSpPr>
          <p:nvPr>
            <p:ph type="body" idx="1"/>
          </p:nvPr>
        </p:nvSpPr>
        <p:spPr>
          <a:xfrm>
            <a:off x="435225" y="1127625"/>
            <a:ext cx="8397000" cy="3441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45" name="Google Shape;145;p23"/>
          <p:cNvPicPr preferRelativeResize="0"/>
          <p:nvPr/>
        </p:nvPicPr>
        <p:blipFill>
          <a:blip r:embed="rId5">
            <a:alphaModFix/>
          </a:blip>
          <a:stretch>
            <a:fillRect/>
          </a:stretch>
        </p:blipFill>
        <p:spPr>
          <a:xfrm>
            <a:off x="435225" y="1211325"/>
            <a:ext cx="8397000" cy="3441300"/>
          </a:xfrm>
          <a:prstGeom prst="rect">
            <a:avLst/>
          </a:prstGeom>
          <a:noFill/>
          <a:ln>
            <a:noFill/>
          </a:ln>
        </p:spPr>
      </p:pic>
      <p:pic>
        <p:nvPicPr>
          <p:cNvPr id="4" name="Audio 3">
            <a:hlinkClick r:id="" action="ppaction://media"/>
            <a:extLst>
              <a:ext uri="{FF2B5EF4-FFF2-40B4-BE49-F238E27FC236}">
                <a16:creationId xmlns:a16="http://schemas.microsoft.com/office/drawing/2014/main" id="{B79895A2-E688-3648-84E1-ED1A1A2F2B1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040"/>
    </mc:Choice>
    <mc:Fallback>
      <p:transition spd="slow" advTm="12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txBox="1">
            <a:spLocks noGrp="1"/>
          </p:cNvSpPr>
          <p:nvPr>
            <p:ph type="title"/>
          </p:nvPr>
        </p:nvSpPr>
        <p:spPr>
          <a:xfrm>
            <a:off x="311700" y="1682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IEP Grading System</a:t>
            </a:r>
            <a:endParaRPr b="1"/>
          </a:p>
        </p:txBody>
      </p:sp>
      <p:sp>
        <p:nvSpPr>
          <p:cNvPr id="71" name="Google Shape;71;p15"/>
          <p:cNvSpPr txBox="1">
            <a:spLocks noGrp="1"/>
          </p:cNvSpPr>
          <p:nvPr>
            <p:ph type="body" idx="1"/>
          </p:nvPr>
        </p:nvSpPr>
        <p:spPr>
          <a:xfrm>
            <a:off x="311700" y="958050"/>
            <a:ext cx="5102400" cy="12474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Clr>
                <a:srgbClr val="000000"/>
              </a:buClr>
              <a:buSzPts val="1600"/>
              <a:buFont typeface="Arial"/>
              <a:buChar char="●"/>
            </a:pPr>
            <a:r>
              <a:rPr lang="en" sz="1600">
                <a:solidFill>
                  <a:srgbClr val="000000"/>
                </a:solidFill>
                <a:latin typeface="Arial"/>
                <a:ea typeface="Arial"/>
                <a:cs typeface="Arial"/>
                <a:sym typeface="Arial"/>
              </a:rPr>
              <a:t>The GPA is how NC State and most American universities grade students.</a:t>
            </a:r>
            <a:endParaRPr sz="1600">
              <a:solidFill>
                <a:srgbClr val="000000"/>
              </a:solidFill>
              <a:latin typeface="Arial"/>
              <a:ea typeface="Arial"/>
              <a:cs typeface="Arial"/>
              <a:sym typeface="Arial"/>
            </a:endParaRPr>
          </a:p>
          <a:p>
            <a:pPr marL="457200" lvl="0" indent="-330200" algn="l" rtl="0">
              <a:spcBef>
                <a:spcPts val="0"/>
              </a:spcBef>
              <a:spcAft>
                <a:spcPts val="0"/>
              </a:spcAft>
              <a:buClr>
                <a:srgbClr val="000000"/>
              </a:buClr>
              <a:buSzPts val="1600"/>
              <a:buFont typeface="Arial"/>
              <a:buChar char="●"/>
            </a:pPr>
            <a:r>
              <a:rPr lang="en" sz="1600">
                <a:solidFill>
                  <a:srgbClr val="000000"/>
                </a:solidFill>
                <a:latin typeface="Arial"/>
                <a:ea typeface="Arial"/>
                <a:cs typeface="Arial"/>
                <a:sym typeface="Arial"/>
              </a:rPr>
              <a:t>Learn how to calculate your IEP GPA (grade point average).</a:t>
            </a:r>
            <a:endParaRPr sz="1600">
              <a:solidFill>
                <a:srgbClr val="000000"/>
              </a:solidFill>
              <a:latin typeface="Arial"/>
              <a:ea typeface="Arial"/>
              <a:cs typeface="Arial"/>
              <a:sym typeface="Arial"/>
            </a:endParaRPr>
          </a:p>
          <a:p>
            <a:pPr marL="457200" lvl="0" indent="0" algn="l" rtl="0">
              <a:spcBef>
                <a:spcPts val="0"/>
              </a:spcBef>
              <a:spcAft>
                <a:spcPts val="0"/>
              </a:spcAft>
              <a:buNone/>
            </a:pPr>
            <a:endParaRPr sz="1600">
              <a:solidFill>
                <a:srgbClr val="000000"/>
              </a:solidFill>
              <a:latin typeface="Arial"/>
              <a:ea typeface="Arial"/>
              <a:cs typeface="Arial"/>
              <a:sym typeface="Arial"/>
            </a:endParaRPr>
          </a:p>
        </p:txBody>
      </p:sp>
      <p:graphicFrame>
        <p:nvGraphicFramePr>
          <p:cNvPr id="72" name="Google Shape;72;p15"/>
          <p:cNvGraphicFramePr/>
          <p:nvPr/>
        </p:nvGraphicFramePr>
        <p:xfrm>
          <a:off x="5589450" y="834038"/>
          <a:ext cx="2743200" cy="3770670"/>
        </p:xfrm>
        <a:graphic>
          <a:graphicData uri="http://schemas.openxmlformats.org/drawingml/2006/table">
            <a:tbl>
              <a:tblPr>
                <a:noFill/>
                <a:tableStyleId>{B8B37C71-D733-4A37-A4B6-97A4AE3E6AAD}</a:tableStyleId>
              </a:tblPr>
              <a:tblGrid>
                <a:gridCol w="9144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tblGrid>
              <a:tr h="268950">
                <a:tc>
                  <a:txBody>
                    <a:bodyPr/>
                    <a:lstStyle/>
                    <a:p>
                      <a:pPr marL="0" lvl="0" indent="0" algn="ctr" rtl="0">
                        <a:spcBef>
                          <a:spcPts val="0"/>
                        </a:spcBef>
                        <a:spcAft>
                          <a:spcPts val="0"/>
                        </a:spcAft>
                        <a:buNone/>
                      </a:pPr>
                      <a:r>
                        <a:rPr lang="en" sz="1200">
                          <a:solidFill>
                            <a:srgbClr val="FFFFFF"/>
                          </a:solidFill>
                        </a:rPr>
                        <a:t>Letter</a:t>
                      </a:r>
                      <a:endParaRPr sz="1200">
                        <a:solidFill>
                          <a:srgbClr val="FFFFFF"/>
                        </a:solidFill>
                      </a:endParaRPr>
                    </a:p>
                  </a:txBody>
                  <a:tcPr marL="0" marR="0" marT="0" marB="0" anchor="ctr">
                    <a:solidFill>
                      <a:srgbClr val="CC0000"/>
                    </a:solidFill>
                  </a:tcPr>
                </a:tc>
                <a:tc>
                  <a:txBody>
                    <a:bodyPr/>
                    <a:lstStyle/>
                    <a:p>
                      <a:pPr marL="0" lvl="0" indent="0" algn="ctr" rtl="0">
                        <a:spcBef>
                          <a:spcPts val="0"/>
                        </a:spcBef>
                        <a:spcAft>
                          <a:spcPts val="0"/>
                        </a:spcAft>
                        <a:buNone/>
                      </a:pPr>
                      <a:r>
                        <a:rPr lang="en" sz="1200">
                          <a:solidFill>
                            <a:srgbClr val="FFFFFF"/>
                          </a:solidFill>
                        </a:rPr>
                        <a:t>Number</a:t>
                      </a:r>
                      <a:endParaRPr sz="1200">
                        <a:solidFill>
                          <a:srgbClr val="FFFFFF"/>
                        </a:solidFill>
                      </a:endParaRPr>
                    </a:p>
                  </a:txBody>
                  <a:tcPr marL="0" marR="0" marT="0" marB="0" anchor="ctr">
                    <a:solidFill>
                      <a:srgbClr val="CC0000"/>
                    </a:solidFill>
                  </a:tcPr>
                </a:tc>
                <a:tc>
                  <a:txBody>
                    <a:bodyPr/>
                    <a:lstStyle/>
                    <a:p>
                      <a:pPr marL="0" lvl="0" indent="0" algn="ctr" rtl="0">
                        <a:spcBef>
                          <a:spcPts val="0"/>
                        </a:spcBef>
                        <a:spcAft>
                          <a:spcPts val="0"/>
                        </a:spcAft>
                        <a:buNone/>
                      </a:pPr>
                      <a:r>
                        <a:rPr lang="en" sz="1200">
                          <a:solidFill>
                            <a:srgbClr val="FFFFFF"/>
                          </a:solidFill>
                        </a:rPr>
                        <a:t>GPA Points</a:t>
                      </a:r>
                      <a:endParaRPr sz="1200">
                        <a:solidFill>
                          <a:srgbClr val="FFFFFF"/>
                        </a:solidFill>
                      </a:endParaRPr>
                    </a:p>
                  </a:txBody>
                  <a:tcPr marL="0" marR="0" marT="0" marB="0" anchor="ctr">
                    <a:solidFill>
                      <a:srgbClr val="CC0000"/>
                    </a:solidFill>
                  </a:tcPr>
                </a:tc>
                <a:extLst>
                  <a:ext uri="{0D108BD9-81ED-4DB2-BD59-A6C34878D82A}">
                    <a16:rowId xmlns:a16="http://schemas.microsoft.com/office/drawing/2014/main" val="10000"/>
                  </a:ext>
                </a:extLst>
              </a:tr>
              <a:tr h="268950">
                <a:tc>
                  <a:txBody>
                    <a:bodyPr/>
                    <a:lstStyle/>
                    <a:p>
                      <a:pPr marL="0" lvl="0" indent="0" algn="l" rtl="0">
                        <a:spcBef>
                          <a:spcPts val="0"/>
                        </a:spcBef>
                        <a:spcAft>
                          <a:spcPts val="0"/>
                        </a:spcAft>
                        <a:buNone/>
                      </a:pPr>
                      <a:r>
                        <a:rPr lang="en" sz="1200"/>
                        <a:t>A+</a:t>
                      </a:r>
                      <a:endParaRPr sz="1200"/>
                    </a:p>
                  </a:txBody>
                  <a:tcPr marL="365750" marR="0" marT="0" marB="0" anchor="ctr"/>
                </a:tc>
                <a:tc>
                  <a:txBody>
                    <a:bodyPr/>
                    <a:lstStyle/>
                    <a:p>
                      <a:pPr marL="0" lvl="0" indent="0" algn="ctr" rtl="0">
                        <a:spcBef>
                          <a:spcPts val="0"/>
                        </a:spcBef>
                        <a:spcAft>
                          <a:spcPts val="0"/>
                        </a:spcAft>
                        <a:buNone/>
                      </a:pPr>
                      <a:r>
                        <a:rPr lang="en" sz="1200"/>
                        <a:t>97 - 100</a:t>
                      </a:r>
                      <a:endParaRPr sz="1200"/>
                    </a:p>
                  </a:txBody>
                  <a:tcPr marL="0" marR="0" marT="0" marB="0" anchor="ctr"/>
                </a:tc>
                <a:tc>
                  <a:txBody>
                    <a:bodyPr/>
                    <a:lstStyle/>
                    <a:p>
                      <a:pPr marL="0" lvl="0" indent="0" algn="ctr" rtl="0">
                        <a:spcBef>
                          <a:spcPts val="0"/>
                        </a:spcBef>
                        <a:spcAft>
                          <a:spcPts val="0"/>
                        </a:spcAft>
                        <a:buNone/>
                      </a:pPr>
                      <a:r>
                        <a:rPr lang="en" sz="1200"/>
                        <a:t>4.333</a:t>
                      </a:r>
                      <a:endParaRPr sz="1200"/>
                    </a:p>
                  </a:txBody>
                  <a:tcPr marL="0" marR="0" marT="0" marB="0" anchor="ctr"/>
                </a:tc>
                <a:extLst>
                  <a:ext uri="{0D108BD9-81ED-4DB2-BD59-A6C34878D82A}">
                    <a16:rowId xmlns:a16="http://schemas.microsoft.com/office/drawing/2014/main" val="10001"/>
                  </a:ext>
                </a:extLst>
              </a:tr>
              <a:tr h="268950">
                <a:tc>
                  <a:txBody>
                    <a:bodyPr/>
                    <a:lstStyle/>
                    <a:p>
                      <a:pPr marL="0" lvl="0" indent="0" algn="l" rtl="0">
                        <a:spcBef>
                          <a:spcPts val="0"/>
                        </a:spcBef>
                        <a:spcAft>
                          <a:spcPts val="0"/>
                        </a:spcAft>
                        <a:buNone/>
                      </a:pPr>
                      <a:r>
                        <a:rPr lang="en" sz="1200"/>
                        <a:t>A</a:t>
                      </a:r>
                      <a:endParaRPr sz="1200"/>
                    </a:p>
                  </a:txBody>
                  <a:tcPr marL="365750" marR="0" marT="0" marB="0" anchor="ctr"/>
                </a:tc>
                <a:tc>
                  <a:txBody>
                    <a:bodyPr/>
                    <a:lstStyle/>
                    <a:p>
                      <a:pPr marL="0" lvl="0" indent="0" algn="ctr" rtl="0">
                        <a:spcBef>
                          <a:spcPts val="0"/>
                        </a:spcBef>
                        <a:spcAft>
                          <a:spcPts val="0"/>
                        </a:spcAft>
                        <a:buNone/>
                      </a:pPr>
                      <a:r>
                        <a:rPr lang="en" sz="1200"/>
                        <a:t>93 - 96</a:t>
                      </a:r>
                      <a:endParaRPr sz="1200"/>
                    </a:p>
                  </a:txBody>
                  <a:tcPr marL="0" marR="0" marT="0" marB="0" anchor="ctr"/>
                </a:tc>
                <a:tc>
                  <a:txBody>
                    <a:bodyPr/>
                    <a:lstStyle/>
                    <a:p>
                      <a:pPr marL="0" lvl="0" indent="0" algn="ctr" rtl="0">
                        <a:spcBef>
                          <a:spcPts val="0"/>
                        </a:spcBef>
                        <a:spcAft>
                          <a:spcPts val="0"/>
                        </a:spcAft>
                        <a:buNone/>
                      </a:pPr>
                      <a:r>
                        <a:rPr lang="en" sz="1200"/>
                        <a:t>4</a:t>
                      </a:r>
                      <a:endParaRPr sz="1200"/>
                    </a:p>
                  </a:txBody>
                  <a:tcPr marL="0" marR="0" marT="0" marB="0" anchor="ctr"/>
                </a:tc>
                <a:extLst>
                  <a:ext uri="{0D108BD9-81ED-4DB2-BD59-A6C34878D82A}">
                    <a16:rowId xmlns:a16="http://schemas.microsoft.com/office/drawing/2014/main" val="10002"/>
                  </a:ext>
                </a:extLst>
              </a:tr>
              <a:tr h="268950">
                <a:tc>
                  <a:txBody>
                    <a:bodyPr/>
                    <a:lstStyle/>
                    <a:p>
                      <a:pPr marL="0" lvl="0" indent="0" algn="l" rtl="0">
                        <a:spcBef>
                          <a:spcPts val="0"/>
                        </a:spcBef>
                        <a:spcAft>
                          <a:spcPts val="0"/>
                        </a:spcAft>
                        <a:buNone/>
                      </a:pPr>
                      <a:r>
                        <a:rPr lang="en" sz="1200"/>
                        <a:t>A-</a:t>
                      </a:r>
                      <a:endParaRPr sz="1200"/>
                    </a:p>
                  </a:txBody>
                  <a:tcPr marL="365750" marR="0" marT="0" marB="0" anchor="ctr"/>
                </a:tc>
                <a:tc>
                  <a:txBody>
                    <a:bodyPr/>
                    <a:lstStyle/>
                    <a:p>
                      <a:pPr marL="0" lvl="0" indent="0" algn="ctr" rtl="0">
                        <a:spcBef>
                          <a:spcPts val="0"/>
                        </a:spcBef>
                        <a:spcAft>
                          <a:spcPts val="0"/>
                        </a:spcAft>
                        <a:buNone/>
                      </a:pPr>
                      <a:r>
                        <a:rPr lang="en" sz="1200"/>
                        <a:t>90 - 92</a:t>
                      </a:r>
                      <a:endParaRPr sz="1200"/>
                    </a:p>
                  </a:txBody>
                  <a:tcPr marL="0" marR="0" marT="0" marB="0" anchor="ctr"/>
                </a:tc>
                <a:tc>
                  <a:txBody>
                    <a:bodyPr/>
                    <a:lstStyle/>
                    <a:p>
                      <a:pPr marL="0" lvl="0" indent="0" algn="ctr" rtl="0">
                        <a:spcBef>
                          <a:spcPts val="0"/>
                        </a:spcBef>
                        <a:spcAft>
                          <a:spcPts val="0"/>
                        </a:spcAft>
                        <a:buNone/>
                      </a:pPr>
                      <a:r>
                        <a:rPr lang="en" sz="1200"/>
                        <a:t>3.667</a:t>
                      </a:r>
                      <a:endParaRPr sz="1200"/>
                    </a:p>
                  </a:txBody>
                  <a:tcPr marL="0" marR="0" marT="0" marB="0" anchor="ctr"/>
                </a:tc>
                <a:extLst>
                  <a:ext uri="{0D108BD9-81ED-4DB2-BD59-A6C34878D82A}">
                    <a16:rowId xmlns:a16="http://schemas.microsoft.com/office/drawing/2014/main" val="10003"/>
                  </a:ext>
                </a:extLst>
              </a:tr>
              <a:tr h="268950">
                <a:tc>
                  <a:txBody>
                    <a:bodyPr/>
                    <a:lstStyle/>
                    <a:p>
                      <a:pPr marL="0" lvl="0" indent="0" algn="l" rtl="0">
                        <a:spcBef>
                          <a:spcPts val="0"/>
                        </a:spcBef>
                        <a:spcAft>
                          <a:spcPts val="0"/>
                        </a:spcAft>
                        <a:buNone/>
                      </a:pPr>
                      <a:r>
                        <a:rPr lang="en" sz="1200"/>
                        <a:t>B+</a:t>
                      </a:r>
                      <a:endParaRPr sz="1200"/>
                    </a:p>
                  </a:txBody>
                  <a:tcPr marL="365750" marR="0" marT="0" marB="0" anchor="ctr">
                    <a:solidFill>
                      <a:srgbClr val="EEEEEE"/>
                    </a:solidFill>
                  </a:tcPr>
                </a:tc>
                <a:tc>
                  <a:txBody>
                    <a:bodyPr/>
                    <a:lstStyle/>
                    <a:p>
                      <a:pPr marL="0" lvl="0" indent="0" algn="ctr" rtl="0">
                        <a:spcBef>
                          <a:spcPts val="0"/>
                        </a:spcBef>
                        <a:spcAft>
                          <a:spcPts val="0"/>
                        </a:spcAft>
                        <a:buNone/>
                      </a:pPr>
                      <a:r>
                        <a:rPr lang="en" sz="1200"/>
                        <a:t>87 - 89</a:t>
                      </a:r>
                      <a:endParaRPr sz="1200"/>
                    </a:p>
                  </a:txBody>
                  <a:tcPr marL="0" marR="0" marT="0" marB="0" anchor="ctr">
                    <a:solidFill>
                      <a:srgbClr val="EEEEEE"/>
                    </a:solidFill>
                  </a:tcPr>
                </a:tc>
                <a:tc>
                  <a:txBody>
                    <a:bodyPr/>
                    <a:lstStyle/>
                    <a:p>
                      <a:pPr marL="0" lvl="0" indent="0" algn="ctr" rtl="0">
                        <a:spcBef>
                          <a:spcPts val="0"/>
                        </a:spcBef>
                        <a:spcAft>
                          <a:spcPts val="0"/>
                        </a:spcAft>
                        <a:buNone/>
                      </a:pPr>
                      <a:r>
                        <a:rPr lang="en" sz="1200"/>
                        <a:t>3.333</a:t>
                      </a:r>
                      <a:endParaRPr sz="1200"/>
                    </a:p>
                  </a:txBody>
                  <a:tcPr marL="0" marR="0" marT="0" marB="0" anchor="ctr">
                    <a:solidFill>
                      <a:srgbClr val="EEEEEE"/>
                    </a:solidFill>
                  </a:tcPr>
                </a:tc>
                <a:extLst>
                  <a:ext uri="{0D108BD9-81ED-4DB2-BD59-A6C34878D82A}">
                    <a16:rowId xmlns:a16="http://schemas.microsoft.com/office/drawing/2014/main" val="10004"/>
                  </a:ext>
                </a:extLst>
              </a:tr>
              <a:tr h="268950">
                <a:tc>
                  <a:txBody>
                    <a:bodyPr/>
                    <a:lstStyle/>
                    <a:p>
                      <a:pPr marL="0" marR="0" lvl="0" indent="0" algn="l" rtl="0">
                        <a:spcBef>
                          <a:spcPts val="0"/>
                        </a:spcBef>
                        <a:spcAft>
                          <a:spcPts val="0"/>
                        </a:spcAft>
                        <a:buNone/>
                      </a:pPr>
                      <a:r>
                        <a:rPr lang="en" sz="1800" b="1">
                          <a:solidFill>
                            <a:srgbClr val="CC0000"/>
                          </a:solidFill>
                        </a:rPr>
                        <a:t>B</a:t>
                      </a:r>
                      <a:endParaRPr sz="1800" b="1">
                        <a:solidFill>
                          <a:srgbClr val="CC0000"/>
                        </a:solidFill>
                      </a:endParaRPr>
                    </a:p>
                  </a:txBody>
                  <a:tcPr marL="365750" marR="0" marT="0" marB="0" anchor="ctr">
                    <a:solidFill>
                      <a:srgbClr val="EEEEEE"/>
                    </a:solidFill>
                  </a:tcPr>
                </a:tc>
                <a:tc>
                  <a:txBody>
                    <a:bodyPr/>
                    <a:lstStyle/>
                    <a:p>
                      <a:pPr marL="0" lvl="0" indent="0" algn="ctr" rtl="0">
                        <a:spcBef>
                          <a:spcPts val="0"/>
                        </a:spcBef>
                        <a:spcAft>
                          <a:spcPts val="0"/>
                        </a:spcAft>
                        <a:buNone/>
                      </a:pPr>
                      <a:r>
                        <a:rPr lang="en" sz="1800" b="1">
                          <a:solidFill>
                            <a:srgbClr val="CC0000"/>
                          </a:solidFill>
                        </a:rPr>
                        <a:t>83 - 86</a:t>
                      </a:r>
                      <a:endParaRPr sz="1800" b="1">
                        <a:solidFill>
                          <a:srgbClr val="CC0000"/>
                        </a:solidFill>
                      </a:endParaRPr>
                    </a:p>
                  </a:txBody>
                  <a:tcPr marL="0" marR="0" marT="0" marB="0" anchor="ctr">
                    <a:solidFill>
                      <a:srgbClr val="EEEEEE"/>
                    </a:solidFill>
                  </a:tcPr>
                </a:tc>
                <a:tc>
                  <a:txBody>
                    <a:bodyPr/>
                    <a:lstStyle/>
                    <a:p>
                      <a:pPr marL="0" lvl="0" indent="0" algn="ctr" rtl="0">
                        <a:spcBef>
                          <a:spcPts val="0"/>
                        </a:spcBef>
                        <a:spcAft>
                          <a:spcPts val="0"/>
                        </a:spcAft>
                        <a:buNone/>
                      </a:pPr>
                      <a:r>
                        <a:rPr lang="en" sz="1800" b="1">
                          <a:solidFill>
                            <a:srgbClr val="CC0000"/>
                          </a:solidFill>
                        </a:rPr>
                        <a:t>3</a:t>
                      </a:r>
                      <a:endParaRPr sz="1800" b="1">
                        <a:solidFill>
                          <a:srgbClr val="CC0000"/>
                        </a:solidFill>
                      </a:endParaRPr>
                    </a:p>
                  </a:txBody>
                  <a:tcPr marL="0" marR="0" marT="0" marB="0" anchor="ctr">
                    <a:solidFill>
                      <a:srgbClr val="EEEEEE"/>
                    </a:solidFill>
                  </a:tcPr>
                </a:tc>
                <a:extLst>
                  <a:ext uri="{0D108BD9-81ED-4DB2-BD59-A6C34878D82A}">
                    <a16:rowId xmlns:a16="http://schemas.microsoft.com/office/drawing/2014/main" val="10005"/>
                  </a:ext>
                </a:extLst>
              </a:tr>
              <a:tr h="268950">
                <a:tc>
                  <a:txBody>
                    <a:bodyPr/>
                    <a:lstStyle/>
                    <a:p>
                      <a:pPr marL="0" lvl="0" indent="0" algn="l" rtl="0">
                        <a:spcBef>
                          <a:spcPts val="0"/>
                        </a:spcBef>
                        <a:spcAft>
                          <a:spcPts val="0"/>
                        </a:spcAft>
                        <a:buNone/>
                      </a:pPr>
                      <a:r>
                        <a:rPr lang="en" sz="1200"/>
                        <a:t>B-</a:t>
                      </a:r>
                      <a:endParaRPr sz="1200"/>
                    </a:p>
                  </a:txBody>
                  <a:tcPr marL="365750" marR="0" marT="0" marB="0" anchor="ctr">
                    <a:solidFill>
                      <a:srgbClr val="EEEEEE"/>
                    </a:solidFill>
                  </a:tcPr>
                </a:tc>
                <a:tc>
                  <a:txBody>
                    <a:bodyPr/>
                    <a:lstStyle/>
                    <a:p>
                      <a:pPr marL="0" lvl="0" indent="0" algn="ctr" rtl="0">
                        <a:spcBef>
                          <a:spcPts val="0"/>
                        </a:spcBef>
                        <a:spcAft>
                          <a:spcPts val="0"/>
                        </a:spcAft>
                        <a:buNone/>
                      </a:pPr>
                      <a:r>
                        <a:rPr lang="en" sz="1200"/>
                        <a:t>80 - 82</a:t>
                      </a:r>
                      <a:endParaRPr sz="1200"/>
                    </a:p>
                  </a:txBody>
                  <a:tcPr marL="0" marR="0" marT="0" marB="0" anchor="ctr">
                    <a:solidFill>
                      <a:srgbClr val="EEEEEE"/>
                    </a:solidFill>
                  </a:tcPr>
                </a:tc>
                <a:tc>
                  <a:txBody>
                    <a:bodyPr/>
                    <a:lstStyle/>
                    <a:p>
                      <a:pPr marL="0" lvl="0" indent="0" algn="ctr" rtl="0">
                        <a:spcBef>
                          <a:spcPts val="0"/>
                        </a:spcBef>
                        <a:spcAft>
                          <a:spcPts val="0"/>
                        </a:spcAft>
                        <a:buNone/>
                      </a:pPr>
                      <a:r>
                        <a:rPr lang="en" sz="1200"/>
                        <a:t>2.667</a:t>
                      </a:r>
                      <a:endParaRPr sz="1200"/>
                    </a:p>
                  </a:txBody>
                  <a:tcPr marL="0" marR="0" marT="0" marB="0" anchor="ctr">
                    <a:solidFill>
                      <a:srgbClr val="EEEEEE"/>
                    </a:solidFill>
                  </a:tcPr>
                </a:tc>
                <a:extLst>
                  <a:ext uri="{0D108BD9-81ED-4DB2-BD59-A6C34878D82A}">
                    <a16:rowId xmlns:a16="http://schemas.microsoft.com/office/drawing/2014/main" val="10006"/>
                  </a:ext>
                </a:extLst>
              </a:tr>
              <a:tr h="268950">
                <a:tc>
                  <a:txBody>
                    <a:bodyPr/>
                    <a:lstStyle/>
                    <a:p>
                      <a:pPr marL="0" lvl="0" indent="0" algn="l" rtl="0">
                        <a:spcBef>
                          <a:spcPts val="0"/>
                        </a:spcBef>
                        <a:spcAft>
                          <a:spcPts val="0"/>
                        </a:spcAft>
                        <a:buNone/>
                      </a:pPr>
                      <a:r>
                        <a:rPr lang="en" sz="1200"/>
                        <a:t>C+</a:t>
                      </a:r>
                      <a:endParaRPr sz="1200"/>
                    </a:p>
                  </a:txBody>
                  <a:tcPr marL="365750" marR="0" marT="0" marB="0" anchor="ctr"/>
                </a:tc>
                <a:tc>
                  <a:txBody>
                    <a:bodyPr/>
                    <a:lstStyle/>
                    <a:p>
                      <a:pPr marL="0" lvl="0" indent="0" algn="ctr" rtl="0">
                        <a:spcBef>
                          <a:spcPts val="0"/>
                        </a:spcBef>
                        <a:spcAft>
                          <a:spcPts val="0"/>
                        </a:spcAft>
                        <a:buNone/>
                      </a:pPr>
                      <a:r>
                        <a:rPr lang="en" sz="1200"/>
                        <a:t>77 - 79</a:t>
                      </a:r>
                      <a:endParaRPr sz="1200"/>
                    </a:p>
                  </a:txBody>
                  <a:tcPr marL="0" marR="0" marT="0" marB="0" anchor="ctr"/>
                </a:tc>
                <a:tc>
                  <a:txBody>
                    <a:bodyPr/>
                    <a:lstStyle/>
                    <a:p>
                      <a:pPr marL="0" lvl="0" indent="0" algn="ctr" rtl="0">
                        <a:spcBef>
                          <a:spcPts val="0"/>
                        </a:spcBef>
                        <a:spcAft>
                          <a:spcPts val="0"/>
                        </a:spcAft>
                        <a:buNone/>
                      </a:pPr>
                      <a:r>
                        <a:rPr lang="en" sz="1200"/>
                        <a:t>2.333</a:t>
                      </a:r>
                      <a:endParaRPr sz="1200"/>
                    </a:p>
                  </a:txBody>
                  <a:tcPr marL="0" marR="0" marT="0" marB="0" anchor="ctr"/>
                </a:tc>
                <a:extLst>
                  <a:ext uri="{0D108BD9-81ED-4DB2-BD59-A6C34878D82A}">
                    <a16:rowId xmlns:a16="http://schemas.microsoft.com/office/drawing/2014/main" val="10007"/>
                  </a:ext>
                </a:extLst>
              </a:tr>
              <a:tr h="268950">
                <a:tc>
                  <a:txBody>
                    <a:bodyPr/>
                    <a:lstStyle/>
                    <a:p>
                      <a:pPr marL="0" lvl="0" indent="0" algn="l" rtl="0">
                        <a:spcBef>
                          <a:spcPts val="0"/>
                        </a:spcBef>
                        <a:spcAft>
                          <a:spcPts val="0"/>
                        </a:spcAft>
                        <a:buNone/>
                      </a:pPr>
                      <a:r>
                        <a:rPr lang="en" sz="1200"/>
                        <a:t>C</a:t>
                      </a:r>
                      <a:endParaRPr sz="1200"/>
                    </a:p>
                  </a:txBody>
                  <a:tcPr marL="365750" marR="0" marT="0" marB="0" anchor="ctr"/>
                </a:tc>
                <a:tc>
                  <a:txBody>
                    <a:bodyPr/>
                    <a:lstStyle/>
                    <a:p>
                      <a:pPr marL="0" lvl="0" indent="0" algn="ctr" rtl="0">
                        <a:spcBef>
                          <a:spcPts val="0"/>
                        </a:spcBef>
                        <a:spcAft>
                          <a:spcPts val="0"/>
                        </a:spcAft>
                        <a:buNone/>
                      </a:pPr>
                      <a:r>
                        <a:rPr lang="en" sz="1200"/>
                        <a:t>73 - 76</a:t>
                      </a:r>
                      <a:endParaRPr sz="1200"/>
                    </a:p>
                  </a:txBody>
                  <a:tcPr marL="0" marR="0" marT="0" marB="0" anchor="ctr"/>
                </a:tc>
                <a:tc>
                  <a:txBody>
                    <a:bodyPr/>
                    <a:lstStyle/>
                    <a:p>
                      <a:pPr marL="0" lvl="0" indent="0" algn="ctr" rtl="0">
                        <a:spcBef>
                          <a:spcPts val="0"/>
                        </a:spcBef>
                        <a:spcAft>
                          <a:spcPts val="0"/>
                        </a:spcAft>
                        <a:buNone/>
                      </a:pPr>
                      <a:r>
                        <a:rPr lang="en" sz="1200"/>
                        <a:t>2</a:t>
                      </a:r>
                      <a:endParaRPr sz="1200"/>
                    </a:p>
                  </a:txBody>
                  <a:tcPr marL="0" marR="0" marT="0" marB="0" anchor="ctr"/>
                </a:tc>
                <a:extLst>
                  <a:ext uri="{0D108BD9-81ED-4DB2-BD59-A6C34878D82A}">
                    <a16:rowId xmlns:a16="http://schemas.microsoft.com/office/drawing/2014/main" val="10008"/>
                  </a:ext>
                </a:extLst>
              </a:tr>
              <a:tr h="268950">
                <a:tc>
                  <a:txBody>
                    <a:bodyPr/>
                    <a:lstStyle/>
                    <a:p>
                      <a:pPr marL="0" lvl="0" indent="0" algn="l" rtl="0">
                        <a:spcBef>
                          <a:spcPts val="0"/>
                        </a:spcBef>
                        <a:spcAft>
                          <a:spcPts val="0"/>
                        </a:spcAft>
                        <a:buNone/>
                      </a:pPr>
                      <a:r>
                        <a:rPr lang="en" sz="1200"/>
                        <a:t>C-</a:t>
                      </a:r>
                      <a:endParaRPr sz="1200"/>
                    </a:p>
                  </a:txBody>
                  <a:tcPr marL="365750" marR="0" marT="0" marB="0" anchor="ctr"/>
                </a:tc>
                <a:tc>
                  <a:txBody>
                    <a:bodyPr/>
                    <a:lstStyle/>
                    <a:p>
                      <a:pPr marL="0" lvl="0" indent="0" algn="ctr" rtl="0">
                        <a:spcBef>
                          <a:spcPts val="0"/>
                        </a:spcBef>
                        <a:spcAft>
                          <a:spcPts val="0"/>
                        </a:spcAft>
                        <a:buNone/>
                      </a:pPr>
                      <a:r>
                        <a:rPr lang="en" sz="1200"/>
                        <a:t>70 - 72</a:t>
                      </a:r>
                      <a:endParaRPr sz="1200"/>
                    </a:p>
                  </a:txBody>
                  <a:tcPr marL="0" marR="0" marT="0" marB="0" anchor="ctr"/>
                </a:tc>
                <a:tc>
                  <a:txBody>
                    <a:bodyPr/>
                    <a:lstStyle/>
                    <a:p>
                      <a:pPr marL="0" lvl="0" indent="0" algn="ctr" rtl="0">
                        <a:spcBef>
                          <a:spcPts val="0"/>
                        </a:spcBef>
                        <a:spcAft>
                          <a:spcPts val="0"/>
                        </a:spcAft>
                        <a:buNone/>
                      </a:pPr>
                      <a:r>
                        <a:rPr lang="en" sz="1200"/>
                        <a:t>1.667</a:t>
                      </a:r>
                      <a:endParaRPr sz="1200"/>
                    </a:p>
                  </a:txBody>
                  <a:tcPr marL="0" marR="0" marT="0" marB="0" anchor="ctr"/>
                </a:tc>
                <a:extLst>
                  <a:ext uri="{0D108BD9-81ED-4DB2-BD59-A6C34878D82A}">
                    <a16:rowId xmlns:a16="http://schemas.microsoft.com/office/drawing/2014/main" val="10009"/>
                  </a:ext>
                </a:extLst>
              </a:tr>
              <a:tr h="268950">
                <a:tc>
                  <a:txBody>
                    <a:bodyPr/>
                    <a:lstStyle/>
                    <a:p>
                      <a:pPr marL="0" lvl="0" indent="0" algn="l" rtl="0">
                        <a:spcBef>
                          <a:spcPts val="0"/>
                        </a:spcBef>
                        <a:spcAft>
                          <a:spcPts val="0"/>
                        </a:spcAft>
                        <a:buNone/>
                      </a:pPr>
                      <a:r>
                        <a:rPr lang="en" sz="1200"/>
                        <a:t>D+</a:t>
                      </a:r>
                      <a:endParaRPr sz="1200"/>
                    </a:p>
                  </a:txBody>
                  <a:tcPr marL="365750" marR="0" marT="0" marB="0" anchor="ctr">
                    <a:solidFill>
                      <a:srgbClr val="EEEEEE"/>
                    </a:solidFill>
                  </a:tcPr>
                </a:tc>
                <a:tc>
                  <a:txBody>
                    <a:bodyPr/>
                    <a:lstStyle/>
                    <a:p>
                      <a:pPr marL="0" lvl="0" indent="0" algn="ctr" rtl="0">
                        <a:spcBef>
                          <a:spcPts val="0"/>
                        </a:spcBef>
                        <a:spcAft>
                          <a:spcPts val="0"/>
                        </a:spcAft>
                        <a:buNone/>
                      </a:pPr>
                      <a:r>
                        <a:rPr lang="en" sz="1200"/>
                        <a:t>67 - 69</a:t>
                      </a:r>
                      <a:endParaRPr sz="1200"/>
                    </a:p>
                  </a:txBody>
                  <a:tcPr marL="0" marR="0" marT="0" marB="0" anchor="ctr">
                    <a:solidFill>
                      <a:srgbClr val="EEEEEE"/>
                    </a:solidFill>
                  </a:tcPr>
                </a:tc>
                <a:tc>
                  <a:txBody>
                    <a:bodyPr/>
                    <a:lstStyle/>
                    <a:p>
                      <a:pPr marL="0" lvl="0" indent="0" algn="ctr" rtl="0">
                        <a:spcBef>
                          <a:spcPts val="0"/>
                        </a:spcBef>
                        <a:spcAft>
                          <a:spcPts val="0"/>
                        </a:spcAft>
                        <a:buNone/>
                      </a:pPr>
                      <a:r>
                        <a:rPr lang="en" sz="1200"/>
                        <a:t>1.333</a:t>
                      </a:r>
                      <a:endParaRPr sz="1200"/>
                    </a:p>
                  </a:txBody>
                  <a:tcPr marL="0" marR="0" marT="0" marB="0" anchor="ctr">
                    <a:solidFill>
                      <a:srgbClr val="EEEEEE"/>
                    </a:solidFill>
                  </a:tcPr>
                </a:tc>
                <a:extLst>
                  <a:ext uri="{0D108BD9-81ED-4DB2-BD59-A6C34878D82A}">
                    <a16:rowId xmlns:a16="http://schemas.microsoft.com/office/drawing/2014/main" val="10010"/>
                  </a:ext>
                </a:extLst>
              </a:tr>
              <a:tr h="268950">
                <a:tc>
                  <a:txBody>
                    <a:bodyPr/>
                    <a:lstStyle/>
                    <a:p>
                      <a:pPr marL="0" lvl="0" indent="0" algn="l" rtl="0">
                        <a:spcBef>
                          <a:spcPts val="0"/>
                        </a:spcBef>
                        <a:spcAft>
                          <a:spcPts val="0"/>
                        </a:spcAft>
                        <a:buNone/>
                      </a:pPr>
                      <a:r>
                        <a:rPr lang="en" sz="1200"/>
                        <a:t>D</a:t>
                      </a:r>
                      <a:endParaRPr sz="1200"/>
                    </a:p>
                  </a:txBody>
                  <a:tcPr marL="365750" marR="0" marT="0" marB="0" anchor="ctr">
                    <a:solidFill>
                      <a:srgbClr val="EEEEEE"/>
                    </a:solidFill>
                  </a:tcPr>
                </a:tc>
                <a:tc>
                  <a:txBody>
                    <a:bodyPr/>
                    <a:lstStyle/>
                    <a:p>
                      <a:pPr marL="0" lvl="0" indent="0" algn="ctr" rtl="0">
                        <a:spcBef>
                          <a:spcPts val="0"/>
                        </a:spcBef>
                        <a:spcAft>
                          <a:spcPts val="0"/>
                        </a:spcAft>
                        <a:buNone/>
                      </a:pPr>
                      <a:r>
                        <a:rPr lang="en" sz="1200"/>
                        <a:t>63 - 66</a:t>
                      </a:r>
                      <a:endParaRPr sz="1200"/>
                    </a:p>
                  </a:txBody>
                  <a:tcPr marL="0" marR="0" marT="0" marB="0" anchor="ctr">
                    <a:solidFill>
                      <a:srgbClr val="EEEEEE"/>
                    </a:solidFill>
                  </a:tcPr>
                </a:tc>
                <a:tc>
                  <a:txBody>
                    <a:bodyPr/>
                    <a:lstStyle/>
                    <a:p>
                      <a:pPr marL="0" lvl="0" indent="0" algn="ctr" rtl="0">
                        <a:spcBef>
                          <a:spcPts val="0"/>
                        </a:spcBef>
                        <a:spcAft>
                          <a:spcPts val="0"/>
                        </a:spcAft>
                        <a:buNone/>
                      </a:pPr>
                      <a:r>
                        <a:rPr lang="en" sz="1200"/>
                        <a:t>1</a:t>
                      </a:r>
                      <a:endParaRPr sz="1200"/>
                    </a:p>
                  </a:txBody>
                  <a:tcPr marL="0" marR="0" marT="0" marB="0" anchor="ctr">
                    <a:solidFill>
                      <a:srgbClr val="EEEEEE"/>
                    </a:solidFill>
                  </a:tcPr>
                </a:tc>
                <a:extLst>
                  <a:ext uri="{0D108BD9-81ED-4DB2-BD59-A6C34878D82A}">
                    <a16:rowId xmlns:a16="http://schemas.microsoft.com/office/drawing/2014/main" val="10011"/>
                  </a:ext>
                </a:extLst>
              </a:tr>
              <a:tr h="268950">
                <a:tc>
                  <a:txBody>
                    <a:bodyPr/>
                    <a:lstStyle/>
                    <a:p>
                      <a:pPr marL="0" lvl="0" indent="0" algn="l" rtl="0">
                        <a:spcBef>
                          <a:spcPts val="0"/>
                        </a:spcBef>
                        <a:spcAft>
                          <a:spcPts val="0"/>
                        </a:spcAft>
                        <a:buNone/>
                      </a:pPr>
                      <a:r>
                        <a:rPr lang="en" sz="1200"/>
                        <a:t>D-</a:t>
                      </a:r>
                      <a:endParaRPr sz="1200"/>
                    </a:p>
                  </a:txBody>
                  <a:tcPr marL="365750" marR="0" marT="0" marB="0" anchor="ctr">
                    <a:solidFill>
                      <a:srgbClr val="EEEEEE"/>
                    </a:solidFill>
                  </a:tcPr>
                </a:tc>
                <a:tc>
                  <a:txBody>
                    <a:bodyPr/>
                    <a:lstStyle/>
                    <a:p>
                      <a:pPr marL="0" lvl="0" indent="0" algn="ctr" rtl="0">
                        <a:spcBef>
                          <a:spcPts val="0"/>
                        </a:spcBef>
                        <a:spcAft>
                          <a:spcPts val="0"/>
                        </a:spcAft>
                        <a:buNone/>
                      </a:pPr>
                      <a:r>
                        <a:rPr lang="en" sz="1200"/>
                        <a:t>60 - 62</a:t>
                      </a:r>
                      <a:endParaRPr sz="1200"/>
                    </a:p>
                  </a:txBody>
                  <a:tcPr marL="0" marR="0" marT="0" marB="0" anchor="ctr">
                    <a:solidFill>
                      <a:srgbClr val="EEEEEE"/>
                    </a:solidFill>
                  </a:tcPr>
                </a:tc>
                <a:tc>
                  <a:txBody>
                    <a:bodyPr/>
                    <a:lstStyle/>
                    <a:p>
                      <a:pPr marL="0" lvl="0" indent="0" algn="ctr" rtl="0">
                        <a:spcBef>
                          <a:spcPts val="0"/>
                        </a:spcBef>
                        <a:spcAft>
                          <a:spcPts val="0"/>
                        </a:spcAft>
                        <a:buNone/>
                      </a:pPr>
                      <a:r>
                        <a:rPr lang="en" sz="1200"/>
                        <a:t>0.667</a:t>
                      </a:r>
                      <a:endParaRPr sz="1200"/>
                    </a:p>
                  </a:txBody>
                  <a:tcPr marL="0" marR="0" marT="0" marB="0" anchor="ctr">
                    <a:solidFill>
                      <a:srgbClr val="EEEEEE"/>
                    </a:solidFill>
                  </a:tcPr>
                </a:tc>
                <a:extLst>
                  <a:ext uri="{0D108BD9-81ED-4DB2-BD59-A6C34878D82A}">
                    <a16:rowId xmlns:a16="http://schemas.microsoft.com/office/drawing/2014/main" val="10012"/>
                  </a:ext>
                </a:extLst>
              </a:tr>
              <a:tr h="268950">
                <a:tc>
                  <a:txBody>
                    <a:bodyPr/>
                    <a:lstStyle/>
                    <a:p>
                      <a:pPr marL="0" lvl="0" indent="0" algn="l" rtl="0">
                        <a:spcBef>
                          <a:spcPts val="0"/>
                        </a:spcBef>
                        <a:spcAft>
                          <a:spcPts val="0"/>
                        </a:spcAft>
                        <a:buNone/>
                      </a:pPr>
                      <a:r>
                        <a:rPr lang="en" sz="1200"/>
                        <a:t>F</a:t>
                      </a:r>
                      <a:endParaRPr sz="1200"/>
                    </a:p>
                  </a:txBody>
                  <a:tcPr marL="365750" marR="0" marT="0" marB="0" anchor="ctr"/>
                </a:tc>
                <a:tc>
                  <a:txBody>
                    <a:bodyPr/>
                    <a:lstStyle/>
                    <a:p>
                      <a:pPr marL="0" lvl="0" indent="0" algn="ctr" rtl="0">
                        <a:spcBef>
                          <a:spcPts val="0"/>
                        </a:spcBef>
                        <a:spcAft>
                          <a:spcPts val="0"/>
                        </a:spcAft>
                        <a:buNone/>
                      </a:pPr>
                      <a:r>
                        <a:rPr lang="en" sz="1200"/>
                        <a:t>0 - 59</a:t>
                      </a:r>
                      <a:endParaRPr sz="1200"/>
                    </a:p>
                  </a:txBody>
                  <a:tcPr marL="0" marR="0" marT="0" marB="0" anchor="ctr"/>
                </a:tc>
                <a:tc>
                  <a:txBody>
                    <a:bodyPr/>
                    <a:lstStyle/>
                    <a:p>
                      <a:pPr marL="0" lvl="0" indent="0" algn="ctr" rtl="0">
                        <a:spcBef>
                          <a:spcPts val="0"/>
                        </a:spcBef>
                        <a:spcAft>
                          <a:spcPts val="0"/>
                        </a:spcAft>
                        <a:buNone/>
                      </a:pPr>
                      <a:r>
                        <a:rPr lang="en" sz="1200"/>
                        <a:t>0</a:t>
                      </a:r>
                      <a:endParaRPr sz="1200"/>
                    </a:p>
                  </a:txBody>
                  <a:tcPr marL="0" marR="0" marT="0" marB="0" anchor="ctr"/>
                </a:tc>
                <a:extLst>
                  <a:ext uri="{0D108BD9-81ED-4DB2-BD59-A6C34878D82A}">
                    <a16:rowId xmlns:a16="http://schemas.microsoft.com/office/drawing/2014/main" val="10013"/>
                  </a:ext>
                </a:extLst>
              </a:tr>
            </a:tbl>
          </a:graphicData>
        </a:graphic>
      </p:graphicFrame>
      <p:graphicFrame>
        <p:nvGraphicFramePr>
          <p:cNvPr id="73" name="Google Shape;73;p15"/>
          <p:cNvGraphicFramePr/>
          <p:nvPr/>
        </p:nvGraphicFramePr>
        <p:xfrm>
          <a:off x="695750" y="2631350"/>
          <a:ext cx="1681675" cy="1979085"/>
        </p:xfrm>
        <a:graphic>
          <a:graphicData uri="http://schemas.openxmlformats.org/drawingml/2006/table">
            <a:tbl>
              <a:tblPr>
                <a:noFill/>
                <a:tableStyleId>{B8B37C71-D733-4A37-A4B6-97A4AE3E6AAD}</a:tableStyleId>
              </a:tblPr>
              <a:tblGrid>
                <a:gridCol w="952250">
                  <a:extLst>
                    <a:ext uri="{9D8B030D-6E8A-4147-A177-3AD203B41FA5}">
                      <a16:colId xmlns:a16="http://schemas.microsoft.com/office/drawing/2014/main" val="20000"/>
                    </a:ext>
                  </a:extLst>
                </a:gridCol>
                <a:gridCol w="729425">
                  <a:extLst>
                    <a:ext uri="{9D8B030D-6E8A-4147-A177-3AD203B41FA5}">
                      <a16:colId xmlns:a16="http://schemas.microsoft.com/office/drawing/2014/main" val="20001"/>
                    </a:ext>
                  </a:extLst>
                </a:gridCol>
              </a:tblGrid>
              <a:tr h="360750">
                <a:tc gridSpan="2">
                  <a:txBody>
                    <a:bodyPr/>
                    <a:lstStyle/>
                    <a:p>
                      <a:pPr marL="0" lvl="0" indent="0" algn="ctr" rtl="0">
                        <a:spcBef>
                          <a:spcPts val="0"/>
                        </a:spcBef>
                        <a:spcAft>
                          <a:spcPts val="0"/>
                        </a:spcAft>
                        <a:buNone/>
                      </a:pPr>
                      <a:r>
                        <a:rPr lang="en">
                          <a:solidFill>
                            <a:srgbClr val="FFFFFF"/>
                          </a:solidFill>
                        </a:rPr>
                        <a:t>Level 5</a:t>
                      </a:r>
                      <a:endParaRPr>
                        <a:solidFill>
                          <a:srgbClr val="FFFFFF"/>
                        </a:solidFill>
                      </a:endParaRPr>
                    </a:p>
                  </a:txBody>
                  <a:tcPr marL="91425" marR="91425" marT="91425" marB="91425" anchor="ctr">
                    <a:solidFill>
                      <a:srgbClr val="CC0000"/>
                    </a:solidFill>
                  </a:tcPr>
                </a:tc>
                <a:tc hMerge="1">
                  <a:txBody>
                    <a:bodyPr/>
                    <a:lstStyle/>
                    <a:p>
                      <a:endParaRPr lang="en-US"/>
                    </a:p>
                  </a:txBody>
                  <a:tcPr/>
                </a:tc>
                <a:extLst>
                  <a:ext uri="{0D108BD9-81ED-4DB2-BD59-A6C34878D82A}">
                    <a16:rowId xmlns:a16="http://schemas.microsoft.com/office/drawing/2014/main" val="10000"/>
                  </a:ext>
                </a:extLst>
              </a:tr>
              <a:tr h="316575">
                <a:tc>
                  <a:txBody>
                    <a:bodyPr/>
                    <a:lstStyle/>
                    <a:p>
                      <a:pPr marL="0" lvl="0" indent="0" algn="ctr" rtl="0">
                        <a:spcBef>
                          <a:spcPts val="0"/>
                        </a:spcBef>
                        <a:spcAft>
                          <a:spcPts val="0"/>
                        </a:spcAft>
                        <a:buNone/>
                      </a:pPr>
                      <a:r>
                        <a:rPr lang="en"/>
                        <a:t>Class</a:t>
                      </a:r>
                      <a:endParaRPr/>
                    </a:p>
                  </a:txBody>
                  <a:tcPr marL="0" marR="0" marT="0" marB="0" anchor="ctr">
                    <a:solidFill>
                      <a:srgbClr val="999999"/>
                    </a:solidFill>
                  </a:tcPr>
                </a:tc>
                <a:tc>
                  <a:txBody>
                    <a:bodyPr/>
                    <a:lstStyle/>
                    <a:p>
                      <a:pPr marL="0" lvl="0" indent="0" algn="ctr" rtl="0">
                        <a:spcBef>
                          <a:spcPts val="0"/>
                        </a:spcBef>
                        <a:spcAft>
                          <a:spcPts val="0"/>
                        </a:spcAft>
                        <a:buNone/>
                      </a:pPr>
                      <a:r>
                        <a:rPr lang="en"/>
                        <a:t>Units</a:t>
                      </a:r>
                      <a:endParaRPr/>
                    </a:p>
                  </a:txBody>
                  <a:tcPr marL="0" marR="0" marT="0" marB="0" anchor="ctr">
                    <a:solidFill>
                      <a:srgbClr val="999999"/>
                    </a:solidFill>
                  </a:tcPr>
                </a:tc>
                <a:extLst>
                  <a:ext uri="{0D108BD9-81ED-4DB2-BD59-A6C34878D82A}">
                    <a16:rowId xmlns:a16="http://schemas.microsoft.com/office/drawing/2014/main" val="10001"/>
                  </a:ext>
                </a:extLst>
              </a:tr>
              <a:tr h="316575">
                <a:tc>
                  <a:txBody>
                    <a:bodyPr/>
                    <a:lstStyle/>
                    <a:p>
                      <a:pPr marL="0" lvl="0" indent="0" algn="ctr" rtl="0">
                        <a:spcBef>
                          <a:spcPts val="0"/>
                        </a:spcBef>
                        <a:spcAft>
                          <a:spcPts val="0"/>
                        </a:spcAft>
                        <a:buNone/>
                      </a:pPr>
                      <a:r>
                        <a:rPr lang="en"/>
                        <a:t>WG</a:t>
                      </a:r>
                      <a:endParaRPr/>
                    </a:p>
                  </a:txBody>
                  <a:tcPr marL="0" marR="0" marT="0" marB="0" anchor="ctr"/>
                </a:tc>
                <a:tc>
                  <a:txBody>
                    <a:bodyPr/>
                    <a:lstStyle/>
                    <a:p>
                      <a:pPr marL="0" lvl="0" indent="0" algn="ctr" rtl="0">
                        <a:spcBef>
                          <a:spcPts val="0"/>
                        </a:spcBef>
                        <a:spcAft>
                          <a:spcPts val="0"/>
                        </a:spcAft>
                        <a:buNone/>
                      </a:pPr>
                      <a:r>
                        <a:rPr lang="en"/>
                        <a:t>4</a:t>
                      </a:r>
                      <a:endParaRPr/>
                    </a:p>
                  </a:txBody>
                  <a:tcPr marL="0" marR="0" marT="0" marB="0" anchor="ctr"/>
                </a:tc>
                <a:extLst>
                  <a:ext uri="{0D108BD9-81ED-4DB2-BD59-A6C34878D82A}">
                    <a16:rowId xmlns:a16="http://schemas.microsoft.com/office/drawing/2014/main" val="10002"/>
                  </a:ext>
                </a:extLst>
              </a:tr>
              <a:tr h="316575">
                <a:tc>
                  <a:txBody>
                    <a:bodyPr/>
                    <a:lstStyle/>
                    <a:p>
                      <a:pPr marL="0" lvl="0" indent="0" algn="ctr" rtl="0">
                        <a:spcBef>
                          <a:spcPts val="0"/>
                        </a:spcBef>
                        <a:spcAft>
                          <a:spcPts val="0"/>
                        </a:spcAft>
                        <a:buNone/>
                      </a:pPr>
                      <a:r>
                        <a:rPr lang="en"/>
                        <a:t>RV</a:t>
                      </a:r>
                      <a:endParaRPr/>
                    </a:p>
                  </a:txBody>
                  <a:tcPr marL="0" marR="0" marT="0" marB="0" anchor="ctr"/>
                </a:tc>
                <a:tc>
                  <a:txBody>
                    <a:bodyPr/>
                    <a:lstStyle/>
                    <a:p>
                      <a:pPr marL="0" lvl="0" indent="0" algn="ctr" rtl="0">
                        <a:spcBef>
                          <a:spcPts val="0"/>
                        </a:spcBef>
                        <a:spcAft>
                          <a:spcPts val="0"/>
                        </a:spcAft>
                        <a:buNone/>
                      </a:pPr>
                      <a:r>
                        <a:rPr lang="en"/>
                        <a:t>4</a:t>
                      </a:r>
                      <a:endParaRPr/>
                    </a:p>
                  </a:txBody>
                  <a:tcPr marL="0" marR="0" marT="0" marB="0" anchor="ctr"/>
                </a:tc>
                <a:extLst>
                  <a:ext uri="{0D108BD9-81ED-4DB2-BD59-A6C34878D82A}">
                    <a16:rowId xmlns:a16="http://schemas.microsoft.com/office/drawing/2014/main" val="10003"/>
                  </a:ext>
                </a:extLst>
              </a:tr>
              <a:tr h="316575">
                <a:tc>
                  <a:txBody>
                    <a:bodyPr/>
                    <a:lstStyle/>
                    <a:p>
                      <a:pPr marL="0" lvl="0" indent="0" algn="ctr" rtl="0">
                        <a:spcBef>
                          <a:spcPts val="0"/>
                        </a:spcBef>
                        <a:spcAft>
                          <a:spcPts val="0"/>
                        </a:spcAft>
                        <a:buNone/>
                      </a:pPr>
                      <a:r>
                        <a:rPr lang="en"/>
                        <a:t>LNT</a:t>
                      </a:r>
                      <a:endParaRPr/>
                    </a:p>
                  </a:txBody>
                  <a:tcPr marL="0" marR="0" marT="0" marB="0" anchor="ctr"/>
                </a:tc>
                <a:tc>
                  <a:txBody>
                    <a:bodyPr/>
                    <a:lstStyle/>
                    <a:p>
                      <a:pPr marL="0" lvl="0" indent="0" algn="ctr" rtl="0">
                        <a:spcBef>
                          <a:spcPts val="0"/>
                        </a:spcBef>
                        <a:spcAft>
                          <a:spcPts val="0"/>
                        </a:spcAft>
                        <a:buNone/>
                      </a:pPr>
                      <a:r>
                        <a:rPr lang="en"/>
                        <a:t>3</a:t>
                      </a:r>
                      <a:endParaRPr/>
                    </a:p>
                  </a:txBody>
                  <a:tcPr marL="0" marR="0" marT="0" marB="0" anchor="ctr"/>
                </a:tc>
                <a:extLst>
                  <a:ext uri="{0D108BD9-81ED-4DB2-BD59-A6C34878D82A}">
                    <a16:rowId xmlns:a16="http://schemas.microsoft.com/office/drawing/2014/main" val="10004"/>
                  </a:ext>
                </a:extLst>
              </a:tr>
              <a:tr h="316575">
                <a:tc>
                  <a:txBody>
                    <a:bodyPr/>
                    <a:lstStyle/>
                    <a:p>
                      <a:pPr marL="0" lvl="0" indent="0" algn="ctr" rtl="0">
                        <a:spcBef>
                          <a:spcPts val="0"/>
                        </a:spcBef>
                        <a:spcAft>
                          <a:spcPts val="0"/>
                        </a:spcAft>
                        <a:buNone/>
                      </a:pPr>
                      <a:r>
                        <a:rPr lang="en"/>
                        <a:t>CPS</a:t>
                      </a:r>
                      <a:endParaRPr/>
                    </a:p>
                  </a:txBody>
                  <a:tcPr marL="0" marR="0" marT="0" marB="0" anchor="ctr"/>
                </a:tc>
                <a:tc>
                  <a:txBody>
                    <a:bodyPr/>
                    <a:lstStyle/>
                    <a:p>
                      <a:pPr marL="0" lvl="0" indent="0" algn="ctr" rtl="0">
                        <a:spcBef>
                          <a:spcPts val="0"/>
                        </a:spcBef>
                        <a:spcAft>
                          <a:spcPts val="0"/>
                        </a:spcAft>
                        <a:buNone/>
                      </a:pPr>
                      <a:r>
                        <a:rPr lang="en"/>
                        <a:t>3</a:t>
                      </a:r>
                      <a:endParaRPr/>
                    </a:p>
                  </a:txBody>
                  <a:tcPr marL="0" marR="0" marT="0" marB="0" anchor="ctr"/>
                </a:tc>
                <a:extLst>
                  <a:ext uri="{0D108BD9-81ED-4DB2-BD59-A6C34878D82A}">
                    <a16:rowId xmlns:a16="http://schemas.microsoft.com/office/drawing/2014/main" val="10005"/>
                  </a:ext>
                </a:extLst>
              </a:tr>
            </a:tbl>
          </a:graphicData>
        </a:graphic>
      </p:graphicFrame>
      <p:graphicFrame>
        <p:nvGraphicFramePr>
          <p:cNvPr id="74" name="Google Shape;74;p15"/>
          <p:cNvGraphicFramePr/>
          <p:nvPr/>
        </p:nvGraphicFramePr>
        <p:xfrm>
          <a:off x="2752350" y="2000025"/>
          <a:ext cx="2234650" cy="2618030"/>
        </p:xfrm>
        <a:graphic>
          <a:graphicData uri="http://schemas.openxmlformats.org/drawingml/2006/table">
            <a:tbl>
              <a:tblPr>
                <a:noFill/>
                <a:tableStyleId>{B8B37C71-D733-4A37-A4B6-97A4AE3E6AAD}</a:tableStyleId>
              </a:tblPr>
              <a:tblGrid>
                <a:gridCol w="1473125">
                  <a:extLst>
                    <a:ext uri="{9D8B030D-6E8A-4147-A177-3AD203B41FA5}">
                      <a16:colId xmlns:a16="http://schemas.microsoft.com/office/drawing/2014/main" val="20000"/>
                    </a:ext>
                  </a:extLst>
                </a:gridCol>
                <a:gridCol w="761525">
                  <a:extLst>
                    <a:ext uri="{9D8B030D-6E8A-4147-A177-3AD203B41FA5}">
                      <a16:colId xmlns:a16="http://schemas.microsoft.com/office/drawing/2014/main" val="20001"/>
                    </a:ext>
                  </a:extLst>
                </a:gridCol>
              </a:tblGrid>
              <a:tr h="382450">
                <a:tc gridSpan="2">
                  <a:txBody>
                    <a:bodyPr/>
                    <a:lstStyle/>
                    <a:p>
                      <a:pPr marL="0" lvl="0" indent="0" algn="ctr" rtl="0">
                        <a:spcBef>
                          <a:spcPts val="0"/>
                        </a:spcBef>
                        <a:spcAft>
                          <a:spcPts val="0"/>
                        </a:spcAft>
                        <a:buNone/>
                      </a:pPr>
                      <a:r>
                        <a:rPr lang="en">
                          <a:solidFill>
                            <a:srgbClr val="FFFFFF"/>
                          </a:solidFill>
                        </a:rPr>
                        <a:t>Level 6</a:t>
                      </a:r>
                      <a:endParaRPr>
                        <a:solidFill>
                          <a:srgbClr val="FFFFFF"/>
                        </a:solidFill>
                      </a:endParaRPr>
                    </a:p>
                  </a:txBody>
                  <a:tcPr marL="91425" marR="91425" marT="91425" marB="91425" anchor="ctr">
                    <a:solidFill>
                      <a:srgbClr val="CC0000"/>
                    </a:solidFill>
                  </a:tcPr>
                </a:tc>
                <a:tc hMerge="1">
                  <a:txBody>
                    <a:bodyPr/>
                    <a:lstStyle/>
                    <a:p>
                      <a:endParaRPr lang="en-US"/>
                    </a:p>
                  </a:txBody>
                  <a:tcPr/>
                </a:tc>
                <a:extLst>
                  <a:ext uri="{0D108BD9-81ED-4DB2-BD59-A6C34878D82A}">
                    <a16:rowId xmlns:a16="http://schemas.microsoft.com/office/drawing/2014/main" val="10000"/>
                  </a:ext>
                </a:extLst>
              </a:tr>
              <a:tr h="283950">
                <a:tc>
                  <a:txBody>
                    <a:bodyPr/>
                    <a:lstStyle/>
                    <a:p>
                      <a:pPr marL="0" lvl="0" indent="0" algn="ctr" rtl="0">
                        <a:spcBef>
                          <a:spcPts val="0"/>
                        </a:spcBef>
                        <a:spcAft>
                          <a:spcPts val="0"/>
                        </a:spcAft>
                        <a:buNone/>
                      </a:pPr>
                      <a:r>
                        <a:rPr lang="en"/>
                        <a:t>Class</a:t>
                      </a:r>
                      <a:endParaRPr/>
                    </a:p>
                  </a:txBody>
                  <a:tcPr marL="0" marR="0" marT="0" marB="0" anchor="ctr">
                    <a:solidFill>
                      <a:srgbClr val="999999"/>
                    </a:solidFill>
                  </a:tcPr>
                </a:tc>
                <a:tc>
                  <a:txBody>
                    <a:bodyPr/>
                    <a:lstStyle/>
                    <a:p>
                      <a:pPr marL="0" lvl="0" indent="0" algn="ctr" rtl="0">
                        <a:spcBef>
                          <a:spcPts val="0"/>
                        </a:spcBef>
                        <a:spcAft>
                          <a:spcPts val="0"/>
                        </a:spcAft>
                        <a:buNone/>
                      </a:pPr>
                      <a:r>
                        <a:rPr lang="en"/>
                        <a:t>Units</a:t>
                      </a:r>
                      <a:endParaRPr/>
                    </a:p>
                  </a:txBody>
                  <a:tcPr marL="0" marR="0" marT="0" marB="0" anchor="ctr">
                    <a:solidFill>
                      <a:srgbClr val="999999"/>
                    </a:solidFill>
                  </a:tcPr>
                </a:tc>
                <a:extLst>
                  <a:ext uri="{0D108BD9-81ED-4DB2-BD59-A6C34878D82A}">
                    <a16:rowId xmlns:a16="http://schemas.microsoft.com/office/drawing/2014/main" val="10001"/>
                  </a:ext>
                </a:extLst>
              </a:tr>
              <a:tr h="283950">
                <a:tc>
                  <a:txBody>
                    <a:bodyPr/>
                    <a:lstStyle/>
                    <a:p>
                      <a:pPr marL="0" lvl="0" indent="0" algn="ctr" rtl="0">
                        <a:spcBef>
                          <a:spcPts val="0"/>
                        </a:spcBef>
                        <a:spcAft>
                          <a:spcPts val="0"/>
                        </a:spcAft>
                        <a:buNone/>
                      </a:pPr>
                      <a:r>
                        <a:rPr lang="en"/>
                        <a:t>WG</a:t>
                      </a:r>
                      <a:endParaRPr/>
                    </a:p>
                  </a:txBody>
                  <a:tcPr marL="0" marR="0" marT="0" marB="0" anchor="ctr"/>
                </a:tc>
                <a:tc>
                  <a:txBody>
                    <a:bodyPr/>
                    <a:lstStyle/>
                    <a:p>
                      <a:pPr marL="0" lvl="0" indent="0" algn="ctr" rtl="0">
                        <a:spcBef>
                          <a:spcPts val="0"/>
                        </a:spcBef>
                        <a:spcAft>
                          <a:spcPts val="0"/>
                        </a:spcAft>
                        <a:buNone/>
                      </a:pPr>
                      <a:r>
                        <a:rPr lang="en"/>
                        <a:t>5</a:t>
                      </a:r>
                      <a:endParaRPr/>
                    </a:p>
                  </a:txBody>
                  <a:tcPr marL="0" marR="0" marT="0" marB="0" anchor="ctr"/>
                </a:tc>
                <a:extLst>
                  <a:ext uri="{0D108BD9-81ED-4DB2-BD59-A6C34878D82A}">
                    <a16:rowId xmlns:a16="http://schemas.microsoft.com/office/drawing/2014/main" val="10002"/>
                  </a:ext>
                </a:extLst>
              </a:tr>
              <a:tr h="283950">
                <a:tc>
                  <a:txBody>
                    <a:bodyPr/>
                    <a:lstStyle/>
                    <a:p>
                      <a:pPr marL="0" lvl="0" indent="0" algn="ctr" rtl="0">
                        <a:spcBef>
                          <a:spcPts val="0"/>
                        </a:spcBef>
                        <a:spcAft>
                          <a:spcPts val="0"/>
                        </a:spcAft>
                        <a:buNone/>
                      </a:pPr>
                      <a:r>
                        <a:rPr lang="en"/>
                        <a:t>RV</a:t>
                      </a:r>
                      <a:endParaRPr/>
                    </a:p>
                  </a:txBody>
                  <a:tcPr marL="0" marR="0" marT="0" marB="0" anchor="ctr"/>
                </a:tc>
                <a:tc>
                  <a:txBody>
                    <a:bodyPr/>
                    <a:lstStyle/>
                    <a:p>
                      <a:pPr marL="0" lvl="0" indent="0" algn="ctr" rtl="0">
                        <a:spcBef>
                          <a:spcPts val="0"/>
                        </a:spcBef>
                        <a:spcAft>
                          <a:spcPts val="0"/>
                        </a:spcAft>
                        <a:buNone/>
                      </a:pPr>
                      <a:r>
                        <a:rPr lang="en"/>
                        <a:t>4</a:t>
                      </a:r>
                      <a:endParaRPr/>
                    </a:p>
                  </a:txBody>
                  <a:tcPr marL="0" marR="0" marT="0" marB="0" anchor="ctr"/>
                </a:tc>
                <a:extLst>
                  <a:ext uri="{0D108BD9-81ED-4DB2-BD59-A6C34878D82A}">
                    <a16:rowId xmlns:a16="http://schemas.microsoft.com/office/drawing/2014/main" val="10003"/>
                  </a:ext>
                </a:extLst>
              </a:tr>
              <a:tr h="283950">
                <a:tc>
                  <a:txBody>
                    <a:bodyPr/>
                    <a:lstStyle/>
                    <a:p>
                      <a:pPr marL="0" lvl="0" indent="0" algn="ctr" rtl="0">
                        <a:spcBef>
                          <a:spcPts val="0"/>
                        </a:spcBef>
                        <a:spcAft>
                          <a:spcPts val="0"/>
                        </a:spcAft>
                        <a:buNone/>
                      </a:pPr>
                      <a:r>
                        <a:rPr lang="en"/>
                        <a:t>LNT</a:t>
                      </a:r>
                      <a:endParaRPr/>
                    </a:p>
                  </a:txBody>
                  <a:tcPr marL="0" marR="0" marT="0" marB="0" anchor="ctr"/>
                </a:tc>
                <a:tc>
                  <a:txBody>
                    <a:bodyPr/>
                    <a:lstStyle/>
                    <a:p>
                      <a:pPr marL="0" lvl="0" indent="0" algn="ctr" rtl="0">
                        <a:spcBef>
                          <a:spcPts val="0"/>
                        </a:spcBef>
                        <a:spcAft>
                          <a:spcPts val="0"/>
                        </a:spcAft>
                        <a:buNone/>
                      </a:pPr>
                      <a:r>
                        <a:rPr lang="en"/>
                        <a:t>3</a:t>
                      </a:r>
                      <a:endParaRPr/>
                    </a:p>
                  </a:txBody>
                  <a:tcPr marL="0" marR="0" marT="0" marB="0" anchor="ctr"/>
                </a:tc>
                <a:extLst>
                  <a:ext uri="{0D108BD9-81ED-4DB2-BD59-A6C34878D82A}">
                    <a16:rowId xmlns:a16="http://schemas.microsoft.com/office/drawing/2014/main" val="10004"/>
                  </a:ext>
                </a:extLst>
              </a:tr>
              <a:tr h="283950">
                <a:tc>
                  <a:txBody>
                    <a:bodyPr/>
                    <a:lstStyle/>
                    <a:p>
                      <a:pPr marL="0" lvl="0" indent="0" algn="ctr" rtl="0">
                        <a:spcBef>
                          <a:spcPts val="0"/>
                        </a:spcBef>
                        <a:spcAft>
                          <a:spcPts val="0"/>
                        </a:spcAft>
                        <a:buNone/>
                      </a:pPr>
                      <a:r>
                        <a:rPr lang="en"/>
                        <a:t>CPS</a:t>
                      </a:r>
                      <a:endParaRPr/>
                    </a:p>
                  </a:txBody>
                  <a:tcPr marL="0" marR="0" marT="0" marB="0" anchor="ctr"/>
                </a:tc>
                <a:tc>
                  <a:txBody>
                    <a:bodyPr/>
                    <a:lstStyle/>
                    <a:p>
                      <a:pPr marL="0" lvl="0" indent="0" algn="ctr" rtl="0">
                        <a:spcBef>
                          <a:spcPts val="0"/>
                        </a:spcBef>
                        <a:spcAft>
                          <a:spcPts val="0"/>
                        </a:spcAft>
                        <a:buNone/>
                      </a:pPr>
                      <a:r>
                        <a:rPr lang="en"/>
                        <a:t>3</a:t>
                      </a:r>
                      <a:endParaRPr/>
                    </a:p>
                  </a:txBody>
                  <a:tcPr marL="0" marR="0" marT="0" marB="0" anchor="ctr"/>
                </a:tc>
                <a:extLst>
                  <a:ext uri="{0D108BD9-81ED-4DB2-BD59-A6C34878D82A}">
                    <a16:rowId xmlns:a16="http://schemas.microsoft.com/office/drawing/2014/main" val="10005"/>
                  </a:ext>
                </a:extLst>
              </a:tr>
              <a:tr h="283950">
                <a:tc>
                  <a:txBody>
                    <a:bodyPr/>
                    <a:lstStyle/>
                    <a:p>
                      <a:pPr marL="0" lvl="0" indent="0" algn="ctr" rtl="0">
                        <a:spcBef>
                          <a:spcPts val="0"/>
                        </a:spcBef>
                        <a:spcAft>
                          <a:spcPts val="0"/>
                        </a:spcAft>
                        <a:buNone/>
                      </a:pPr>
                      <a:r>
                        <a:rPr lang="en"/>
                        <a:t>ALUC</a:t>
                      </a:r>
                      <a:endParaRPr/>
                    </a:p>
                  </a:txBody>
                  <a:tcPr marL="0" marR="0" marT="0" marB="0" anchor="ctr"/>
                </a:tc>
                <a:tc>
                  <a:txBody>
                    <a:bodyPr/>
                    <a:lstStyle/>
                    <a:p>
                      <a:pPr marL="0" lvl="0" indent="0" algn="ctr" rtl="0">
                        <a:spcBef>
                          <a:spcPts val="0"/>
                        </a:spcBef>
                        <a:spcAft>
                          <a:spcPts val="0"/>
                        </a:spcAft>
                        <a:buNone/>
                      </a:pPr>
                      <a:r>
                        <a:rPr lang="en"/>
                        <a:t>1</a:t>
                      </a:r>
                      <a:endParaRPr/>
                    </a:p>
                  </a:txBody>
                  <a:tcPr marL="0" marR="0" marT="0" marB="0" anchor="ctr"/>
                </a:tc>
                <a:extLst>
                  <a:ext uri="{0D108BD9-81ED-4DB2-BD59-A6C34878D82A}">
                    <a16:rowId xmlns:a16="http://schemas.microsoft.com/office/drawing/2014/main" val="10006"/>
                  </a:ext>
                </a:extLst>
              </a:tr>
              <a:tr h="497575">
                <a:tc>
                  <a:txBody>
                    <a:bodyPr/>
                    <a:lstStyle/>
                    <a:p>
                      <a:pPr marL="0" lvl="0" indent="0" algn="ctr" rtl="0">
                        <a:spcBef>
                          <a:spcPts val="0"/>
                        </a:spcBef>
                        <a:spcAft>
                          <a:spcPts val="0"/>
                        </a:spcAft>
                        <a:buNone/>
                      </a:pPr>
                      <a:r>
                        <a:rPr lang="en"/>
                        <a:t>Skill Assessment Exams</a:t>
                      </a:r>
                      <a:endParaRPr/>
                    </a:p>
                  </a:txBody>
                  <a:tcPr marL="0" marR="0" marT="45700" marB="45700" anchor="ctr"/>
                </a:tc>
                <a:tc>
                  <a:txBody>
                    <a:bodyPr/>
                    <a:lstStyle/>
                    <a:p>
                      <a:pPr marL="0" lvl="0" indent="0" algn="ctr" rtl="0">
                        <a:spcBef>
                          <a:spcPts val="0"/>
                        </a:spcBef>
                        <a:spcAft>
                          <a:spcPts val="0"/>
                        </a:spcAft>
                        <a:buNone/>
                      </a:pPr>
                      <a:r>
                        <a:rPr lang="en"/>
                        <a:t>0.25 each</a:t>
                      </a:r>
                      <a:endParaRPr/>
                    </a:p>
                  </a:txBody>
                  <a:tcPr marL="0" marR="0" marT="0" marB="0" anchor="ctr"/>
                </a:tc>
                <a:extLst>
                  <a:ext uri="{0D108BD9-81ED-4DB2-BD59-A6C34878D82A}">
                    <a16:rowId xmlns:a16="http://schemas.microsoft.com/office/drawing/2014/main" val="10007"/>
                  </a:ext>
                </a:extLst>
              </a:tr>
            </a:tbl>
          </a:graphicData>
        </a:graphic>
      </p:graphicFrame>
      <p:sp>
        <p:nvSpPr>
          <p:cNvPr id="75" name="Google Shape;75;p15"/>
          <p:cNvSpPr txBox="1"/>
          <p:nvPr/>
        </p:nvSpPr>
        <p:spPr>
          <a:xfrm>
            <a:off x="123450" y="4724475"/>
            <a:ext cx="8838300" cy="269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700" b="1">
                <a:latin typeface="Proxima Nova"/>
                <a:ea typeface="Proxima Nova"/>
                <a:cs typeface="Proxima Nova"/>
                <a:sym typeface="Proxima Nova"/>
              </a:rPr>
              <a:t>*</a:t>
            </a:r>
            <a:r>
              <a:rPr lang="en">
                <a:latin typeface="Proxima Nova"/>
                <a:ea typeface="Proxima Nova"/>
                <a:cs typeface="Proxima Nova"/>
                <a:sym typeface="Proxima Nova"/>
              </a:rPr>
              <a:t> Remember, this is an average of all your classes. Doing well in one class will help a low grade in another class. </a:t>
            </a:r>
            <a:endParaRPr>
              <a:latin typeface="Proxima Nova"/>
              <a:ea typeface="Proxima Nova"/>
              <a:cs typeface="Proxima Nova"/>
              <a:sym typeface="Proxima Nova"/>
            </a:endParaRPr>
          </a:p>
        </p:txBody>
      </p:sp>
      <p:pic>
        <p:nvPicPr>
          <p:cNvPr id="4" name="Audio 3">
            <a:hlinkClick r:id="" action="ppaction://media"/>
            <a:extLst>
              <a:ext uri="{FF2B5EF4-FFF2-40B4-BE49-F238E27FC236}">
                <a16:creationId xmlns:a16="http://schemas.microsoft.com/office/drawing/2014/main" id="{CEBAEA46-7AAD-BF48-B7A5-5E3A22DE0E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7473"/>
    </mc:Choice>
    <mc:Fallback>
      <p:transition spd="slow" advTm="97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79"/>
        <p:cNvGrpSpPr/>
        <p:nvPr/>
      </p:nvGrpSpPr>
      <p:grpSpPr>
        <a:xfrm>
          <a:off x="0" y="0"/>
          <a:ext cx="0" cy="0"/>
          <a:chOff x="0" y="0"/>
          <a:chExt cx="0" cy="0"/>
        </a:xfrm>
      </p:grpSpPr>
      <p:sp>
        <p:nvSpPr>
          <p:cNvPr id="80" name="Google Shape;80;p16"/>
          <p:cNvSpPr txBox="1">
            <a:spLocks noGrp="1"/>
          </p:cNvSpPr>
          <p:nvPr>
            <p:ph type="title"/>
          </p:nvPr>
        </p:nvSpPr>
        <p:spPr>
          <a:xfrm>
            <a:off x="510450" y="2064300"/>
            <a:ext cx="8123100" cy="778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FFFFFF"/>
                </a:solidFill>
                <a:latin typeface="Arial"/>
                <a:ea typeface="Arial"/>
                <a:cs typeface="Arial"/>
                <a:sym typeface="Arial"/>
              </a:rPr>
              <a:t>GPA: Grade Point Average</a:t>
            </a:r>
            <a:endParaRPr>
              <a:solidFill>
                <a:srgbClr val="FFFFFF"/>
              </a:solidFill>
              <a:latin typeface="Arial"/>
              <a:ea typeface="Arial"/>
              <a:cs typeface="Arial"/>
              <a:sym typeface="Arial"/>
            </a:endParaRPr>
          </a:p>
        </p:txBody>
      </p:sp>
      <p:pic>
        <p:nvPicPr>
          <p:cNvPr id="4" name="Audio 3">
            <a:hlinkClick r:id="" action="ppaction://media"/>
            <a:extLst>
              <a:ext uri="{FF2B5EF4-FFF2-40B4-BE49-F238E27FC236}">
                <a16:creationId xmlns:a16="http://schemas.microsoft.com/office/drawing/2014/main" id="{99FCA082-BF74-534F-85C9-E63C87DAB1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650"/>
    </mc:Choice>
    <mc:Fallback>
      <p:transition spd="slow" advTm="8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Arial"/>
                <a:ea typeface="Arial"/>
                <a:cs typeface="Arial"/>
                <a:sym typeface="Arial"/>
              </a:rPr>
              <a:t>Calculating Your GPA</a:t>
            </a:r>
            <a:endParaRPr b="1">
              <a:latin typeface="Arial"/>
              <a:ea typeface="Arial"/>
              <a:cs typeface="Arial"/>
              <a:sym typeface="Arial"/>
            </a:endParaRPr>
          </a:p>
        </p:txBody>
      </p:sp>
      <p:sp>
        <p:nvSpPr>
          <p:cNvPr id="86" name="Google Shape;86;p17"/>
          <p:cNvSpPr txBox="1">
            <a:spLocks noGrp="1"/>
          </p:cNvSpPr>
          <p:nvPr>
            <p:ph type="body" idx="1"/>
          </p:nvPr>
        </p:nvSpPr>
        <p:spPr>
          <a:xfrm>
            <a:off x="339325" y="1228425"/>
            <a:ext cx="34788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0000"/>
              </a:buClr>
              <a:buSzPts val="1800"/>
              <a:buFont typeface="Arial"/>
              <a:buAutoNum type="arabicPeriod"/>
            </a:pPr>
            <a:r>
              <a:rPr lang="en" b="1">
                <a:solidFill>
                  <a:srgbClr val="CC0000"/>
                </a:solidFill>
                <a:latin typeface="Arial"/>
                <a:ea typeface="Arial"/>
                <a:cs typeface="Arial"/>
                <a:sym typeface="Arial"/>
              </a:rPr>
              <a:t>List your courses and your units.  At the bottom of the “Units” column, write how many total units you are taking.</a:t>
            </a:r>
            <a:endParaRPr b="1">
              <a:solidFill>
                <a:srgbClr val="CC0000"/>
              </a:solidFill>
              <a:latin typeface="Arial"/>
              <a:ea typeface="Arial"/>
              <a:cs typeface="Arial"/>
              <a:sym typeface="Arial"/>
            </a:endParaRPr>
          </a:p>
        </p:txBody>
      </p:sp>
      <p:sp>
        <p:nvSpPr>
          <p:cNvPr id="87" name="Google Shape;87;p17"/>
          <p:cNvSpPr/>
          <p:nvPr/>
        </p:nvSpPr>
        <p:spPr>
          <a:xfrm>
            <a:off x="4322825" y="516425"/>
            <a:ext cx="185700" cy="429900"/>
          </a:xfrm>
          <a:prstGeom prst="downArrow">
            <a:avLst>
              <a:gd name="adj1" fmla="val 50000"/>
              <a:gd name="adj2" fmla="val 50000"/>
            </a:avLst>
          </a:prstGeom>
          <a:solidFill>
            <a:srgbClr val="CC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7"/>
          <p:cNvSpPr/>
          <p:nvPr/>
        </p:nvSpPr>
        <p:spPr>
          <a:xfrm>
            <a:off x="7438375" y="516425"/>
            <a:ext cx="185700" cy="429900"/>
          </a:xfrm>
          <a:prstGeom prst="downArrow">
            <a:avLst>
              <a:gd name="adj1" fmla="val 50000"/>
              <a:gd name="adj2" fmla="val 50000"/>
            </a:avLst>
          </a:prstGeom>
          <a:solidFill>
            <a:srgbClr val="CC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7"/>
          <p:cNvSpPr/>
          <p:nvPr/>
        </p:nvSpPr>
        <p:spPr>
          <a:xfrm rot="10800000">
            <a:off x="7438375" y="3176125"/>
            <a:ext cx="185700" cy="381000"/>
          </a:xfrm>
          <a:prstGeom prst="downArrow">
            <a:avLst>
              <a:gd name="adj1" fmla="val 50000"/>
              <a:gd name="adj2" fmla="val 50000"/>
            </a:avLst>
          </a:prstGeom>
          <a:solidFill>
            <a:srgbClr val="CC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90" name="Google Shape;90;p17"/>
          <p:cNvGraphicFramePr/>
          <p:nvPr/>
        </p:nvGraphicFramePr>
        <p:xfrm>
          <a:off x="3896694" y="1049813"/>
          <a:ext cx="5029200" cy="2155005"/>
        </p:xfrm>
        <a:graphic>
          <a:graphicData uri="http://schemas.openxmlformats.org/drawingml/2006/table">
            <a:tbl>
              <a:tblPr>
                <a:noFill/>
                <a:tableStyleId>{F15AF75F-DA2D-4474-B02B-187784725E20}</a:tableStyleId>
              </a:tblPr>
              <a:tblGrid>
                <a:gridCol w="1020000">
                  <a:extLst>
                    <a:ext uri="{9D8B030D-6E8A-4147-A177-3AD203B41FA5}">
                      <a16:colId xmlns:a16="http://schemas.microsoft.com/office/drawing/2014/main" val="20000"/>
                    </a:ext>
                  </a:extLst>
                </a:gridCol>
                <a:gridCol w="751100">
                  <a:extLst>
                    <a:ext uri="{9D8B030D-6E8A-4147-A177-3AD203B41FA5}">
                      <a16:colId xmlns:a16="http://schemas.microsoft.com/office/drawing/2014/main" val="20001"/>
                    </a:ext>
                  </a:extLst>
                </a:gridCol>
                <a:gridCol w="583450">
                  <a:extLst>
                    <a:ext uri="{9D8B030D-6E8A-4147-A177-3AD203B41FA5}">
                      <a16:colId xmlns:a16="http://schemas.microsoft.com/office/drawing/2014/main" val="20002"/>
                    </a:ext>
                  </a:extLst>
                </a:gridCol>
                <a:gridCol w="608650">
                  <a:extLst>
                    <a:ext uri="{9D8B030D-6E8A-4147-A177-3AD203B41FA5}">
                      <a16:colId xmlns:a16="http://schemas.microsoft.com/office/drawing/2014/main" val="20003"/>
                    </a:ext>
                  </a:extLst>
                </a:gridCol>
                <a:gridCol w="382850">
                  <a:extLst>
                    <a:ext uri="{9D8B030D-6E8A-4147-A177-3AD203B41FA5}">
                      <a16:colId xmlns:a16="http://schemas.microsoft.com/office/drawing/2014/main" val="20004"/>
                    </a:ext>
                  </a:extLst>
                </a:gridCol>
                <a:gridCol w="549575">
                  <a:extLst>
                    <a:ext uri="{9D8B030D-6E8A-4147-A177-3AD203B41FA5}">
                      <a16:colId xmlns:a16="http://schemas.microsoft.com/office/drawing/2014/main" val="20005"/>
                    </a:ext>
                  </a:extLst>
                </a:gridCol>
                <a:gridCol w="291400">
                  <a:extLst>
                    <a:ext uri="{9D8B030D-6E8A-4147-A177-3AD203B41FA5}">
                      <a16:colId xmlns:a16="http://schemas.microsoft.com/office/drawing/2014/main" val="20006"/>
                    </a:ext>
                  </a:extLst>
                </a:gridCol>
                <a:gridCol w="842175">
                  <a:extLst>
                    <a:ext uri="{9D8B030D-6E8A-4147-A177-3AD203B41FA5}">
                      <a16:colId xmlns:a16="http://schemas.microsoft.com/office/drawing/2014/main" val="20007"/>
                    </a:ext>
                  </a:extLst>
                </a:gridCol>
              </a:tblGrid>
              <a:tr h="599275">
                <a:tc>
                  <a:txBody>
                    <a:bodyPr/>
                    <a:lstStyle/>
                    <a:p>
                      <a:pPr marL="0" lvl="0" indent="0" algn="ctr" rtl="0">
                        <a:spcBef>
                          <a:spcPts val="0"/>
                        </a:spcBef>
                        <a:spcAft>
                          <a:spcPts val="0"/>
                        </a:spcAft>
                        <a:buNone/>
                      </a:pPr>
                      <a:r>
                        <a:rPr lang="en" b="1">
                          <a:solidFill>
                            <a:srgbClr val="FFFFFF"/>
                          </a:solidFill>
                          <a:latin typeface="Proxima Nova"/>
                          <a:ea typeface="Proxima Nova"/>
                          <a:cs typeface="Proxima Nova"/>
                          <a:sym typeface="Proxima Nova"/>
                        </a:rPr>
                        <a:t>Course</a:t>
                      </a:r>
                      <a:endParaRPr b="1">
                        <a:solidFill>
                          <a:srgbClr val="FFFFFF"/>
                        </a:solidFill>
                        <a:latin typeface="Proxima Nova"/>
                        <a:ea typeface="Proxima Nova"/>
                        <a:cs typeface="Proxima Nova"/>
                        <a:sym typeface="Proxima Nova"/>
                      </a:endParaRPr>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rgbClr val="CC0000"/>
                    </a:solidFill>
                  </a:tcPr>
                </a:tc>
                <a:tc>
                  <a:txBody>
                    <a:bodyPr/>
                    <a:lstStyle/>
                    <a:p>
                      <a:pPr marL="0" lvl="0" indent="0" algn="ctr" rtl="0">
                        <a:spcBef>
                          <a:spcPts val="0"/>
                        </a:spcBef>
                        <a:spcAft>
                          <a:spcPts val="0"/>
                        </a:spcAft>
                        <a:buNone/>
                      </a:pPr>
                      <a:r>
                        <a:rPr lang="en" b="1">
                          <a:solidFill>
                            <a:srgbClr val="FFFFFF"/>
                          </a:solidFill>
                          <a:latin typeface="Proxima Nova"/>
                          <a:ea typeface="Proxima Nova"/>
                          <a:cs typeface="Proxima Nova"/>
                          <a:sym typeface="Proxima Nova"/>
                        </a:rPr>
                        <a:t>Number Grade</a:t>
                      </a:r>
                      <a:endParaRPr b="1">
                        <a:solidFill>
                          <a:srgbClr val="FFFFFF"/>
                        </a:solidFill>
                        <a:latin typeface="Proxima Nova"/>
                        <a:ea typeface="Proxima Nova"/>
                        <a:cs typeface="Proxima Nova"/>
                        <a:sym typeface="Proxima Nova"/>
                      </a:endParaRPr>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rgbClr val="CC0000"/>
                    </a:solidFill>
                  </a:tcPr>
                </a:tc>
                <a:tc>
                  <a:txBody>
                    <a:bodyPr/>
                    <a:lstStyle/>
                    <a:p>
                      <a:pPr marL="0" lvl="0" indent="0" algn="ctr" rtl="0">
                        <a:spcBef>
                          <a:spcPts val="0"/>
                        </a:spcBef>
                        <a:spcAft>
                          <a:spcPts val="0"/>
                        </a:spcAft>
                        <a:buNone/>
                      </a:pPr>
                      <a:r>
                        <a:rPr lang="en" b="1">
                          <a:solidFill>
                            <a:srgbClr val="FFFFFF"/>
                          </a:solidFill>
                          <a:latin typeface="Proxima Nova"/>
                          <a:ea typeface="Proxima Nova"/>
                          <a:cs typeface="Proxima Nova"/>
                          <a:sym typeface="Proxima Nova"/>
                        </a:rPr>
                        <a:t>Letter Grade</a:t>
                      </a:r>
                      <a:endParaRPr b="1">
                        <a:solidFill>
                          <a:srgbClr val="FFFFFF"/>
                        </a:solidFill>
                        <a:latin typeface="Proxima Nova"/>
                        <a:ea typeface="Proxima Nova"/>
                        <a:cs typeface="Proxima Nova"/>
                        <a:sym typeface="Proxima Nova"/>
                      </a:endParaRPr>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rgbClr val="CC0000"/>
                    </a:solidFill>
                  </a:tcPr>
                </a:tc>
                <a:tc>
                  <a:txBody>
                    <a:bodyPr/>
                    <a:lstStyle/>
                    <a:p>
                      <a:pPr marL="0" lvl="0" indent="0" algn="ctr" rtl="0">
                        <a:spcBef>
                          <a:spcPts val="0"/>
                        </a:spcBef>
                        <a:spcAft>
                          <a:spcPts val="0"/>
                        </a:spcAft>
                        <a:buNone/>
                      </a:pPr>
                      <a:r>
                        <a:rPr lang="en" b="1">
                          <a:solidFill>
                            <a:srgbClr val="FFFFFF"/>
                          </a:solidFill>
                          <a:latin typeface="Proxima Nova"/>
                          <a:ea typeface="Proxima Nova"/>
                          <a:cs typeface="Proxima Nova"/>
                          <a:sym typeface="Proxima Nova"/>
                        </a:rPr>
                        <a:t>Grade Points</a:t>
                      </a:r>
                      <a:endParaRPr b="1">
                        <a:solidFill>
                          <a:srgbClr val="FFFFFF"/>
                        </a:solidFill>
                        <a:latin typeface="Proxima Nova"/>
                        <a:ea typeface="Proxima Nova"/>
                        <a:cs typeface="Proxima Nova"/>
                        <a:sym typeface="Proxima Nova"/>
                      </a:endParaRPr>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rgbClr val="CC0000"/>
                    </a:solidFill>
                  </a:tcPr>
                </a:tc>
                <a:tc>
                  <a:txBody>
                    <a:bodyPr/>
                    <a:lstStyle/>
                    <a:p>
                      <a:pPr marL="0" lvl="0" indent="0" algn="ctr" rtl="0">
                        <a:spcBef>
                          <a:spcPts val="0"/>
                        </a:spcBef>
                        <a:spcAft>
                          <a:spcPts val="0"/>
                        </a:spcAft>
                        <a:buNone/>
                      </a:pPr>
                      <a:r>
                        <a:rPr lang="en" b="1">
                          <a:solidFill>
                            <a:srgbClr val="FFFFFF"/>
                          </a:solidFill>
                          <a:latin typeface="Proxima Nova"/>
                          <a:ea typeface="Proxima Nova"/>
                          <a:cs typeface="Proxima Nova"/>
                          <a:sym typeface="Proxima Nova"/>
                        </a:rPr>
                        <a:t>X</a:t>
                      </a:r>
                      <a:endParaRPr b="1">
                        <a:solidFill>
                          <a:srgbClr val="FFFFFF"/>
                        </a:solidFill>
                        <a:latin typeface="Proxima Nova"/>
                        <a:ea typeface="Proxima Nova"/>
                        <a:cs typeface="Proxima Nova"/>
                        <a:sym typeface="Proxima Nova"/>
                      </a:endParaRPr>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rgbClr val="CC0000"/>
                    </a:solidFill>
                  </a:tcPr>
                </a:tc>
                <a:tc>
                  <a:txBody>
                    <a:bodyPr/>
                    <a:lstStyle/>
                    <a:p>
                      <a:pPr marL="0" lvl="0" indent="0" algn="ctr" rtl="0">
                        <a:spcBef>
                          <a:spcPts val="0"/>
                        </a:spcBef>
                        <a:spcAft>
                          <a:spcPts val="0"/>
                        </a:spcAft>
                        <a:buNone/>
                      </a:pPr>
                      <a:r>
                        <a:rPr lang="en" b="1">
                          <a:solidFill>
                            <a:srgbClr val="FFFFFF"/>
                          </a:solidFill>
                          <a:latin typeface="Proxima Nova"/>
                          <a:ea typeface="Proxima Nova"/>
                          <a:cs typeface="Proxima Nova"/>
                          <a:sym typeface="Proxima Nova"/>
                        </a:rPr>
                        <a:t>Units</a:t>
                      </a:r>
                      <a:endParaRPr b="1">
                        <a:solidFill>
                          <a:srgbClr val="FFFFFF"/>
                        </a:solidFill>
                        <a:latin typeface="Proxima Nova"/>
                        <a:ea typeface="Proxima Nova"/>
                        <a:cs typeface="Proxima Nova"/>
                        <a:sym typeface="Proxima Nova"/>
                      </a:endParaRPr>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rgbClr val="CC0000"/>
                    </a:solidFill>
                  </a:tcPr>
                </a:tc>
                <a:tc>
                  <a:txBody>
                    <a:bodyPr/>
                    <a:lstStyle/>
                    <a:p>
                      <a:pPr marL="0" lvl="0" indent="0" algn="ctr" rtl="0">
                        <a:spcBef>
                          <a:spcPts val="0"/>
                        </a:spcBef>
                        <a:spcAft>
                          <a:spcPts val="0"/>
                        </a:spcAft>
                        <a:buNone/>
                      </a:pPr>
                      <a:r>
                        <a:rPr lang="en" b="1">
                          <a:solidFill>
                            <a:srgbClr val="FFFFFF"/>
                          </a:solidFill>
                          <a:latin typeface="Proxima Nova"/>
                          <a:ea typeface="Proxima Nova"/>
                          <a:cs typeface="Proxima Nova"/>
                          <a:sym typeface="Proxima Nova"/>
                        </a:rPr>
                        <a:t>=</a:t>
                      </a:r>
                      <a:endParaRPr b="1">
                        <a:solidFill>
                          <a:srgbClr val="FFFFFF"/>
                        </a:solidFill>
                        <a:latin typeface="Proxima Nova"/>
                        <a:ea typeface="Proxima Nova"/>
                        <a:cs typeface="Proxima Nova"/>
                        <a:sym typeface="Proxima Nova"/>
                      </a:endParaRPr>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rgbClr val="CC0000"/>
                    </a:solidFill>
                  </a:tcPr>
                </a:tc>
                <a:tc>
                  <a:txBody>
                    <a:bodyPr/>
                    <a:lstStyle/>
                    <a:p>
                      <a:pPr marL="0" lvl="0" indent="0" algn="ctr" rtl="0">
                        <a:spcBef>
                          <a:spcPts val="0"/>
                        </a:spcBef>
                        <a:spcAft>
                          <a:spcPts val="0"/>
                        </a:spcAft>
                        <a:buNone/>
                      </a:pPr>
                      <a:r>
                        <a:rPr lang="en" b="1">
                          <a:solidFill>
                            <a:srgbClr val="FFFFFF"/>
                          </a:solidFill>
                          <a:latin typeface="Proxima Nova"/>
                          <a:ea typeface="Proxima Nova"/>
                          <a:cs typeface="Proxima Nova"/>
                          <a:sym typeface="Proxima Nova"/>
                        </a:rPr>
                        <a:t>Points per Class</a:t>
                      </a:r>
                      <a:endParaRPr b="1">
                        <a:solidFill>
                          <a:srgbClr val="FFFFFF"/>
                        </a:solidFill>
                        <a:latin typeface="Proxima Nova"/>
                        <a:ea typeface="Proxima Nova"/>
                        <a:cs typeface="Proxima Nova"/>
                        <a:sym typeface="Proxima Nova"/>
                      </a:endParaRPr>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rgbClr val="CC0000"/>
                    </a:solidFill>
                  </a:tcPr>
                </a:tc>
                <a:extLst>
                  <a:ext uri="{0D108BD9-81ED-4DB2-BD59-A6C34878D82A}">
                    <a16:rowId xmlns:a16="http://schemas.microsoft.com/office/drawing/2014/main" val="10000"/>
                  </a:ext>
                </a:extLst>
              </a:tr>
              <a:tr h="277075">
                <a:tc>
                  <a:txBody>
                    <a:bodyPr/>
                    <a:lstStyle/>
                    <a:p>
                      <a:pPr marL="0" lvl="0" indent="0" algn="ctr" rtl="0">
                        <a:spcBef>
                          <a:spcPts val="0"/>
                        </a:spcBef>
                        <a:spcAft>
                          <a:spcPts val="0"/>
                        </a:spcAft>
                        <a:buNone/>
                      </a:pPr>
                      <a:r>
                        <a:rPr lang="en" sz="1200" b="1">
                          <a:solidFill>
                            <a:srgbClr val="CC0000"/>
                          </a:solidFill>
                          <a:latin typeface="Proxima Nova"/>
                          <a:ea typeface="Proxima Nova"/>
                          <a:cs typeface="Proxima Nova"/>
                          <a:sym typeface="Proxima Nova"/>
                        </a:rPr>
                        <a:t>WG</a:t>
                      </a:r>
                      <a:endParaRPr sz="1200" b="1">
                        <a:solidFill>
                          <a:srgbClr val="CC0000"/>
                        </a:solidFill>
                        <a:latin typeface="Proxima Nova"/>
                        <a:ea typeface="Proxima Nova"/>
                        <a:cs typeface="Proxima Nova"/>
                        <a:sym typeface="Proxima Nova"/>
                      </a:endParaRPr>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200" b="1">
                          <a:solidFill>
                            <a:srgbClr val="CC0000"/>
                          </a:solidFill>
                          <a:latin typeface="Proxima Nova"/>
                          <a:ea typeface="Proxima Nova"/>
                          <a:cs typeface="Proxima Nova"/>
                          <a:sym typeface="Proxima Nova"/>
                        </a:rPr>
                        <a:t>5</a:t>
                      </a:r>
                      <a:endParaRPr sz="1200" b="1">
                        <a:solidFill>
                          <a:srgbClr val="CC0000"/>
                        </a:solidFill>
                        <a:latin typeface="Proxima Nova"/>
                        <a:ea typeface="Proxima Nova"/>
                        <a:cs typeface="Proxima Nova"/>
                        <a:sym typeface="Proxima Nova"/>
                      </a:endParaRPr>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277075">
                <a:tc>
                  <a:txBody>
                    <a:bodyPr/>
                    <a:lstStyle/>
                    <a:p>
                      <a:pPr marL="0" lvl="0" indent="0" algn="ctr" rtl="0">
                        <a:spcBef>
                          <a:spcPts val="0"/>
                        </a:spcBef>
                        <a:spcAft>
                          <a:spcPts val="0"/>
                        </a:spcAft>
                        <a:buNone/>
                      </a:pPr>
                      <a:r>
                        <a:rPr lang="en" sz="1200" b="1">
                          <a:solidFill>
                            <a:srgbClr val="CC0000"/>
                          </a:solidFill>
                          <a:latin typeface="Proxima Nova"/>
                          <a:ea typeface="Proxima Nova"/>
                          <a:cs typeface="Proxima Nova"/>
                          <a:sym typeface="Proxima Nova"/>
                        </a:rPr>
                        <a:t>RV</a:t>
                      </a:r>
                      <a:endParaRPr sz="1200" b="1">
                        <a:solidFill>
                          <a:srgbClr val="CC0000"/>
                        </a:solidFill>
                        <a:latin typeface="Proxima Nova"/>
                        <a:ea typeface="Proxima Nova"/>
                        <a:cs typeface="Proxima Nova"/>
                        <a:sym typeface="Proxima Nova"/>
                      </a:endParaRPr>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200" b="1">
                          <a:solidFill>
                            <a:srgbClr val="CC0000"/>
                          </a:solidFill>
                          <a:latin typeface="Proxima Nova"/>
                          <a:ea typeface="Proxima Nova"/>
                          <a:cs typeface="Proxima Nova"/>
                          <a:sym typeface="Proxima Nova"/>
                        </a:rPr>
                        <a:t>4</a:t>
                      </a:r>
                      <a:endParaRPr sz="1200" b="1">
                        <a:solidFill>
                          <a:srgbClr val="CC0000"/>
                        </a:solidFill>
                        <a:latin typeface="Proxima Nova"/>
                        <a:ea typeface="Proxima Nova"/>
                        <a:cs typeface="Proxima Nova"/>
                        <a:sym typeface="Proxima Nova"/>
                      </a:endParaRPr>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277075">
                <a:tc>
                  <a:txBody>
                    <a:bodyPr/>
                    <a:lstStyle/>
                    <a:p>
                      <a:pPr marL="0" lvl="0" indent="0" algn="ctr" rtl="0">
                        <a:spcBef>
                          <a:spcPts val="0"/>
                        </a:spcBef>
                        <a:spcAft>
                          <a:spcPts val="0"/>
                        </a:spcAft>
                        <a:buNone/>
                      </a:pPr>
                      <a:r>
                        <a:rPr lang="en" sz="1200" b="1">
                          <a:solidFill>
                            <a:srgbClr val="CC0000"/>
                          </a:solidFill>
                          <a:latin typeface="Proxima Nova"/>
                          <a:ea typeface="Proxima Nova"/>
                          <a:cs typeface="Proxima Nova"/>
                          <a:sym typeface="Proxima Nova"/>
                        </a:rPr>
                        <a:t>LNT</a:t>
                      </a:r>
                      <a:endParaRPr sz="1200" b="1">
                        <a:solidFill>
                          <a:srgbClr val="CC0000"/>
                        </a:solidFill>
                        <a:latin typeface="Proxima Nova"/>
                        <a:ea typeface="Proxima Nova"/>
                        <a:cs typeface="Proxima Nova"/>
                        <a:sym typeface="Proxima Nova"/>
                      </a:endParaRPr>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200" b="1">
                          <a:solidFill>
                            <a:srgbClr val="CC0000"/>
                          </a:solidFill>
                          <a:latin typeface="Proxima Nova"/>
                          <a:ea typeface="Proxima Nova"/>
                          <a:cs typeface="Proxima Nova"/>
                          <a:sym typeface="Proxima Nova"/>
                        </a:rPr>
                        <a:t>3</a:t>
                      </a:r>
                      <a:endParaRPr sz="1200" b="1">
                        <a:solidFill>
                          <a:srgbClr val="CC0000"/>
                        </a:solidFill>
                        <a:latin typeface="Proxima Nova"/>
                        <a:ea typeface="Proxima Nova"/>
                        <a:cs typeface="Proxima Nova"/>
                        <a:sym typeface="Proxima Nova"/>
                      </a:endParaRPr>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277075">
                <a:tc>
                  <a:txBody>
                    <a:bodyPr/>
                    <a:lstStyle/>
                    <a:p>
                      <a:pPr marL="0" lvl="0" indent="0" algn="ctr" rtl="0">
                        <a:spcBef>
                          <a:spcPts val="0"/>
                        </a:spcBef>
                        <a:spcAft>
                          <a:spcPts val="0"/>
                        </a:spcAft>
                        <a:buNone/>
                      </a:pPr>
                      <a:r>
                        <a:rPr lang="en" sz="1200" b="1">
                          <a:solidFill>
                            <a:srgbClr val="CC0000"/>
                          </a:solidFill>
                          <a:latin typeface="Proxima Nova"/>
                          <a:ea typeface="Proxima Nova"/>
                          <a:cs typeface="Proxima Nova"/>
                          <a:sym typeface="Proxima Nova"/>
                        </a:rPr>
                        <a:t>CPS</a:t>
                      </a:r>
                      <a:endParaRPr sz="1200" b="1">
                        <a:solidFill>
                          <a:srgbClr val="CC0000"/>
                        </a:solidFill>
                        <a:latin typeface="Proxima Nova"/>
                        <a:ea typeface="Proxima Nova"/>
                        <a:cs typeface="Proxima Nova"/>
                        <a:sym typeface="Proxima Nova"/>
                      </a:endParaRPr>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200" b="1">
                          <a:solidFill>
                            <a:srgbClr val="CC0000"/>
                          </a:solidFill>
                          <a:latin typeface="Proxima Nova"/>
                          <a:ea typeface="Proxima Nova"/>
                          <a:cs typeface="Proxima Nova"/>
                          <a:sym typeface="Proxima Nova"/>
                        </a:rPr>
                        <a:t>3</a:t>
                      </a:r>
                      <a:endParaRPr sz="1200" b="1">
                        <a:solidFill>
                          <a:srgbClr val="CC0000"/>
                        </a:solidFill>
                        <a:latin typeface="Proxima Nova"/>
                        <a:ea typeface="Proxima Nova"/>
                        <a:cs typeface="Proxima Nova"/>
                        <a:sym typeface="Proxima Nova"/>
                      </a:endParaRPr>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315225">
                <a:tc>
                  <a:txBody>
                    <a:bodyPr/>
                    <a:lstStyle/>
                    <a:p>
                      <a:pPr marL="0" lvl="0" indent="0" algn="ctr" rtl="0">
                        <a:spcBef>
                          <a:spcPts val="0"/>
                        </a:spcBef>
                        <a:spcAft>
                          <a:spcPts val="0"/>
                        </a:spcAft>
                        <a:buNone/>
                      </a:pPr>
                      <a:endParaRPr sz="1200">
                        <a:latin typeface="Proxima Nova"/>
                        <a:ea typeface="Proxima Nova"/>
                        <a:cs typeface="Proxima Nova"/>
                        <a:sym typeface="Proxima Nova"/>
                      </a:endParaRPr>
                    </a:p>
                  </a:txBody>
                  <a:tcPr marL="45700" marR="45700" marT="45700" marB="457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9050" cap="flat" cmpd="sng">
                      <a:solidFill>
                        <a:srgbClr val="CCCCCC"/>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endParaRPr sz="1200">
                        <a:latin typeface="Proxima Nova"/>
                        <a:ea typeface="Proxima Nova"/>
                        <a:cs typeface="Proxima Nova"/>
                        <a:sym typeface="Proxima Nova"/>
                      </a:endParaRPr>
                    </a:p>
                  </a:txBody>
                  <a:tcPr marL="45700" marR="45700" marT="45700" marB="457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9050" cap="flat" cmpd="sng">
                      <a:solidFill>
                        <a:srgbClr val="CCCCCC"/>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endParaRPr sz="1200">
                        <a:latin typeface="Proxima Nova"/>
                        <a:ea typeface="Proxima Nova"/>
                        <a:cs typeface="Proxima Nova"/>
                        <a:sym typeface="Proxima Nova"/>
                      </a:endParaRPr>
                    </a:p>
                  </a:txBody>
                  <a:tcPr marL="45700" marR="45700" marT="45700" marB="457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9050" cap="flat" cmpd="sng">
                      <a:solidFill>
                        <a:srgbClr val="CCCCCC"/>
                      </a:solidFill>
                      <a:prstDash val="solid"/>
                      <a:round/>
                      <a:headEnd type="none" w="sm" len="sm"/>
                      <a:tailEnd type="none" w="sm" len="sm"/>
                    </a:lnT>
                    <a:lnB w="12700" cap="flat" cmpd="sng">
                      <a:solidFill>
                        <a:srgbClr val="FFFFFF"/>
                      </a:solidFill>
                      <a:prstDash val="solid"/>
                      <a:round/>
                      <a:headEnd type="none" w="sm" len="sm"/>
                      <a:tailEnd type="none" w="sm" len="sm"/>
                    </a:lnB>
                  </a:tcPr>
                </a:tc>
                <a:tc gridSpan="2">
                  <a:txBody>
                    <a:bodyPr/>
                    <a:lstStyle/>
                    <a:p>
                      <a:pPr marL="0" lvl="0" indent="0" algn="r" rtl="0">
                        <a:spcBef>
                          <a:spcPts val="0"/>
                        </a:spcBef>
                        <a:spcAft>
                          <a:spcPts val="0"/>
                        </a:spcAft>
                        <a:buNone/>
                      </a:pPr>
                      <a:r>
                        <a:rPr lang="en" sz="1200" b="1">
                          <a:latin typeface="Proxima Nova"/>
                          <a:ea typeface="Proxima Nova"/>
                          <a:cs typeface="Proxima Nova"/>
                          <a:sym typeface="Proxima Nova"/>
                        </a:rPr>
                        <a:t>Totals:</a:t>
                      </a:r>
                      <a:endParaRPr sz="1200" b="1">
                        <a:latin typeface="Proxima Nova"/>
                        <a:ea typeface="Proxima Nova"/>
                        <a:cs typeface="Proxima Nova"/>
                        <a:sym typeface="Proxima Nova"/>
                      </a:endParaRPr>
                    </a:p>
                  </a:txBody>
                  <a:tcPr marL="45700" marR="45700" marT="45700" marB="457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9050" cap="flat" cmpd="sng">
                      <a:solidFill>
                        <a:srgbClr val="CCCCCC"/>
                      </a:solidFill>
                      <a:prstDash val="solid"/>
                      <a:round/>
                      <a:headEnd type="none" w="sm" len="sm"/>
                      <a:tailEnd type="none" w="sm" len="sm"/>
                    </a:lnT>
                    <a:lnB w="12700" cap="flat" cmpd="sng">
                      <a:solidFill>
                        <a:srgbClr val="FFFFFF"/>
                      </a:solidFill>
                      <a:prstDash val="solid"/>
                      <a:round/>
                      <a:headEnd type="none" w="sm" len="sm"/>
                      <a:tailEnd type="none" w="sm" len="sm"/>
                    </a:lnB>
                  </a:tcPr>
                </a:tc>
                <a:tc hMerge="1">
                  <a:txBody>
                    <a:bodyPr/>
                    <a:lstStyle/>
                    <a:p>
                      <a:endParaRPr lang="en-US"/>
                    </a:p>
                  </a:txBody>
                  <a:tcPr/>
                </a:tc>
                <a:tc>
                  <a:txBody>
                    <a:bodyPr/>
                    <a:lstStyle/>
                    <a:p>
                      <a:pPr marL="0" lvl="0" indent="0" algn="ctr" rtl="0">
                        <a:spcBef>
                          <a:spcPts val="0"/>
                        </a:spcBef>
                        <a:spcAft>
                          <a:spcPts val="0"/>
                        </a:spcAft>
                        <a:buNone/>
                      </a:pPr>
                      <a:r>
                        <a:rPr lang="en" sz="1200" b="1">
                          <a:solidFill>
                            <a:srgbClr val="CC0000"/>
                          </a:solidFill>
                          <a:latin typeface="Proxima Nova"/>
                          <a:ea typeface="Proxima Nova"/>
                          <a:cs typeface="Proxima Nova"/>
                          <a:sym typeface="Proxima Nova"/>
                        </a:rPr>
                        <a:t>15</a:t>
                      </a:r>
                      <a:endParaRPr sz="1200" b="1">
                        <a:solidFill>
                          <a:srgbClr val="CC0000"/>
                        </a:solidFill>
                        <a:latin typeface="Proxima Nova"/>
                        <a:ea typeface="Proxima Nova"/>
                        <a:cs typeface="Proxima Nova"/>
                        <a:sym typeface="Proxima Nova"/>
                      </a:endParaRPr>
                    </a:p>
                  </a:txBody>
                  <a:tcPr marL="45700" marR="45700" marT="45700" marB="457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9050" cap="flat" cmpd="sng">
                      <a:solidFill>
                        <a:srgbClr val="CCCCCC"/>
                      </a:solidFill>
                      <a:prstDash val="solid"/>
                      <a:round/>
                      <a:headEnd type="none" w="sm" len="sm"/>
                      <a:tailEnd type="none" w="sm" len="sm"/>
                    </a:lnT>
                    <a:lnB w="12700" cap="flat" cmpd="sng">
                      <a:solidFill>
                        <a:srgbClr val="FFFFFF"/>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endParaRPr sz="1200">
                        <a:solidFill>
                          <a:srgbClr val="FFFFFF"/>
                        </a:solidFill>
                        <a:latin typeface="Proxima Nova"/>
                        <a:ea typeface="Proxima Nova"/>
                        <a:cs typeface="Proxima Nova"/>
                        <a:sym typeface="Proxima Nova"/>
                      </a:endParaRPr>
                    </a:p>
                  </a:txBody>
                  <a:tcPr marL="45700" marR="45700" marT="45700" marB="457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9050" cap="flat" cmpd="sng">
                      <a:solidFill>
                        <a:srgbClr val="CCCCCC"/>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1200"/>
                    </a:p>
                  </a:txBody>
                  <a:tcPr marL="45700" marR="45700" marT="45700" marB="457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9050" cap="flat" cmpd="sng">
                      <a:solidFill>
                        <a:srgbClr val="CCCCCC"/>
                      </a:solidFill>
                      <a:prstDash val="solid"/>
                      <a:round/>
                      <a:headEnd type="none" w="sm" len="sm"/>
                      <a:tailEnd type="none" w="sm" len="sm"/>
                    </a:lnT>
                    <a:lnB w="12700" cap="flat" cmpd="sng">
                      <a:solidFill>
                        <a:srgbClr val="FFFFFF"/>
                      </a:solidFill>
                      <a:prstDash val="solid"/>
                      <a:round/>
                      <a:headEnd type="none" w="sm" len="sm"/>
                      <a:tailEnd type="none" w="sm" len="sm"/>
                    </a:lnB>
                    <a:solidFill>
                      <a:srgbClr val="999999"/>
                    </a:solidFill>
                  </a:tcPr>
                </a:tc>
                <a:extLst>
                  <a:ext uri="{0D108BD9-81ED-4DB2-BD59-A6C34878D82A}">
                    <a16:rowId xmlns:a16="http://schemas.microsoft.com/office/drawing/2014/main" val="10005"/>
                  </a:ext>
                </a:extLst>
              </a:tr>
            </a:tbl>
          </a:graphicData>
        </a:graphic>
      </p:graphicFrame>
      <p:pic>
        <p:nvPicPr>
          <p:cNvPr id="4" name="Audio 3">
            <a:hlinkClick r:id="" action="ppaction://media"/>
            <a:extLst>
              <a:ext uri="{FF2B5EF4-FFF2-40B4-BE49-F238E27FC236}">
                <a16:creationId xmlns:a16="http://schemas.microsoft.com/office/drawing/2014/main" id="{AE67BF74-960D-CD4F-A824-E4D5367E5F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9948"/>
    </mc:Choice>
    <mc:Fallback>
      <p:transition spd="slow" advTm="29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311700" y="1688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Arial"/>
                <a:ea typeface="Arial"/>
                <a:cs typeface="Arial"/>
                <a:sym typeface="Arial"/>
              </a:rPr>
              <a:t>Calculating Your GPA</a:t>
            </a:r>
            <a:endParaRPr b="1">
              <a:latin typeface="Arial"/>
              <a:ea typeface="Arial"/>
              <a:cs typeface="Arial"/>
              <a:sym typeface="Arial"/>
            </a:endParaRPr>
          </a:p>
        </p:txBody>
      </p:sp>
      <p:sp>
        <p:nvSpPr>
          <p:cNvPr id="96" name="Google Shape;96;p18"/>
          <p:cNvSpPr txBox="1">
            <a:spLocks noGrp="1"/>
          </p:cNvSpPr>
          <p:nvPr>
            <p:ph type="body" idx="1"/>
          </p:nvPr>
        </p:nvSpPr>
        <p:spPr>
          <a:xfrm>
            <a:off x="311700" y="724650"/>
            <a:ext cx="3506400" cy="36942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Font typeface="Arial"/>
              <a:buAutoNum type="arabicPeriod"/>
            </a:pPr>
            <a:r>
              <a:rPr lang="en" sz="1100">
                <a:latin typeface="Arial"/>
                <a:ea typeface="Arial"/>
                <a:cs typeface="Arial"/>
                <a:sym typeface="Arial"/>
              </a:rPr>
              <a:t>List your courses and your units.  At the bottom of the “Units” column, write how many total units you are taking.</a:t>
            </a:r>
            <a:endParaRPr sz="1100">
              <a:latin typeface="Arial"/>
              <a:ea typeface="Arial"/>
              <a:cs typeface="Arial"/>
              <a:sym typeface="Arial"/>
            </a:endParaRPr>
          </a:p>
          <a:p>
            <a:pPr marL="457200" lvl="0" indent="-317500" algn="l" rtl="0">
              <a:spcBef>
                <a:spcPts val="1000"/>
              </a:spcBef>
              <a:spcAft>
                <a:spcPts val="0"/>
              </a:spcAft>
              <a:buClr>
                <a:srgbClr val="CC0000"/>
              </a:buClr>
              <a:buSzPts val="1400"/>
              <a:buFont typeface="Arial"/>
              <a:buAutoNum type="arabicPeriod"/>
            </a:pPr>
            <a:r>
              <a:rPr lang="en" sz="1400" b="1">
                <a:solidFill>
                  <a:srgbClr val="CC0000"/>
                </a:solidFill>
                <a:latin typeface="Arial"/>
                <a:ea typeface="Arial"/>
                <a:cs typeface="Arial"/>
                <a:sym typeface="Arial"/>
              </a:rPr>
              <a:t>Write your grade.  Use the chart to write your letter grade and grade points.</a:t>
            </a:r>
            <a:endParaRPr sz="1400" b="1">
              <a:solidFill>
                <a:srgbClr val="CC0000"/>
              </a:solidFill>
              <a:latin typeface="Arial"/>
              <a:ea typeface="Arial"/>
              <a:cs typeface="Arial"/>
              <a:sym typeface="Arial"/>
            </a:endParaRPr>
          </a:p>
        </p:txBody>
      </p:sp>
      <p:sp>
        <p:nvSpPr>
          <p:cNvPr id="97" name="Google Shape;97;p18"/>
          <p:cNvSpPr/>
          <p:nvPr/>
        </p:nvSpPr>
        <p:spPr>
          <a:xfrm>
            <a:off x="5197725" y="587825"/>
            <a:ext cx="185700" cy="429900"/>
          </a:xfrm>
          <a:prstGeom prst="downArrow">
            <a:avLst>
              <a:gd name="adj1" fmla="val 50000"/>
              <a:gd name="adj2" fmla="val 50000"/>
            </a:avLst>
          </a:prstGeom>
          <a:solidFill>
            <a:srgbClr val="CC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98" name="Google Shape;98;p18"/>
          <p:cNvGraphicFramePr/>
          <p:nvPr/>
        </p:nvGraphicFramePr>
        <p:xfrm>
          <a:off x="731275" y="2347538"/>
          <a:ext cx="2743200" cy="2671550"/>
        </p:xfrm>
        <a:graphic>
          <a:graphicData uri="http://schemas.openxmlformats.org/drawingml/2006/table">
            <a:tbl>
              <a:tblPr>
                <a:noFill/>
                <a:tableStyleId>{B8B37C71-D733-4A37-A4B6-97A4AE3E6AAD}</a:tableStyleId>
              </a:tblPr>
              <a:tblGrid>
                <a:gridCol w="9144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tblGrid>
              <a:tr h="190825">
                <a:tc>
                  <a:txBody>
                    <a:bodyPr/>
                    <a:lstStyle/>
                    <a:p>
                      <a:pPr marL="0" lvl="0" indent="0" algn="ctr" rtl="0">
                        <a:spcBef>
                          <a:spcPts val="0"/>
                        </a:spcBef>
                        <a:spcAft>
                          <a:spcPts val="0"/>
                        </a:spcAft>
                        <a:buNone/>
                      </a:pPr>
                      <a:r>
                        <a:rPr lang="en" sz="1000">
                          <a:solidFill>
                            <a:srgbClr val="FFFFFF"/>
                          </a:solidFill>
                        </a:rPr>
                        <a:t>Letter</a:t>
                      </a:r>
                      <a:endParaRPr sz="1000">
                        <a:solidFill>
                          <a:srgbClr val="FFFFFF"/>
                        </a:solidFill>
                      </a:endParaRPr>
                    </a:p>
                  </a:txBody>
                  <a:tcPr marL="0" marR="0" marT="0" marB="0" anchor="ctr">
                    <a:solidFill>
                      <a:srgbClr val="CC0000"/>
                    </a:solidFill>
                  </a:tcPr>
                </a:tc>
                <a:tc>
                  <a:txBody>
                    <a:bodyPr/>
                    <a:lstStyle/>
                    <a:p>
                      <a:pPr marL="0" lvl="0" indent="0" algn="ctr" rtl="0">
                        <a:spcBef>
                          <a:spcPts val="0"/>
                        </a:spcBef>
                        <a:spcAft>
                          <a:spcPts val="0"/>
                        </a:spcAft>
                        <a:buNone/>
                      </a:pPr>
                      <a:r>
                        <a:rPr lang="en" sz="1000">
                          <a:solidFill>
                            <a:srgbClr val="FFFFFF"/>
                          </a:solidFill>
                        </a:rPr>
                        <a:t>Number</a:t>
                      </a:r>
                      <a:endParaRPr sz="1000">
                        <a:solidFill>
                          <a:srgbClr val="FFFFFF"/>
                        </a:solidFill>
                      </a:endParaRPr>
                    </a:p>
                  </a:txBody>
                  <a:tcPr marL="0" marR="0" marT="0" marB="0" anchor="ctr">
                    <a:solidFill>
                      <a:srgbClr val="CC0000"/>
                    </a:solidFill>
                  </a:tcPr>
                </a:tc>
                <a:tc>
                  <a:txBody>
                    <a:bodyPr/>
                    <a:lstStyle/>
                    <a:p>
                      <a:pPr marL="0" lvl="0" indent="0" algn="ctr" rtl="0">
                        <a:spcBef>
                          <a:spcPts val="0"/>
                        </a:spcBef>
                        <a:spcAft>
                          <a:spcPts val="0"/>
                        </a:spcAft>
                        <a:buNone/>
                      </a:pPr>
                      <a:r>
                        <a:rPr lang="en" sz="1000">
                          <a:solidFill>
                            <a:srgbClr val="FFFFFF"/>
                          </a:solidFill>
                        </a:rPr>
                        <a:t>GPA Points</a:t>
                      </a:r>
                      <a:endParaRPr sz="1000">
                        <a:solidFill>
                          <a:srgbClr val="FFFFFF"/>
                        </a:solidFill>
                      </a:endParaRPr>
                    </a:p>
                  </a:txBody>
                  <a:tcPr marL="0" marR="0" marT="0" marB="0" anchor="ctr">
                    <a:solidFill>
                      <a:srgbClr val="CC0000"/>
                    </a:solidFill>
                  </a:tcPr>
                </a:tc>
                <a:extLst>
                  <a:ext uri="{0D108BD9-81ED-4DB2-BD59-A6C34878D82A}">
                    <a16:rowId xmlns:a16="http://schemas.microsoft.com/office/drawing/2014/main" val="10000"/>
                  </a:ext>
                </a:extLst>
              </a:tr>
              <a:tr h="190825">
                <a:tc>
                  <a:txBody>
                    <a:bodyPr/>
                    <a:lstStyle/>
                    <a:p>
                      <a:pPr marL="0" lvl="0" indent="0" algn="l" rtl="0">
                        <a:spcBef>
                          <a:spcPts val="0"/>
                        </a:spcBef>
                        <a:spcAft>
                          <a:spcPts val="0"/>
                        </a:spcAft>
                        <a:buNone/>
                      </a:pPr>
                      <a:r>
                        <a:rPr lang="en" sz="1000"/>
                        <a:t>A+</a:t>
                      </a:r>
                      <a:endParaRPr sz="1000"/>
                    </a:p>
                  </a:txBody>
                  <a:tcPr marL="365750" marR="0" marT="0" marB="0" anchor="ctr"/>
                </a:tc>
                <a:tc>
                  <a:txBody>
                    <a:bodyPr/>
                    <a:lstStyle/>
                    <a:p>
                      <a:pPr marL="0" lvl="0" indent="0" algn="ctr" rtl="0">
                        <a:spcBef>
                          <a:spcPts val="0"/>
                        </a:spcBef>
                        <a:spcAft>
                          <a:spcPts val="0"/>
                        </a:spcAft>
                        <a:buNone/>
                      </a:pPr>
                      <a:r>
                        <a:rPr lang="en" sz="1000"/>
                        <a:t>97 - 100</a:t>
                      </a:r>
                      <a:endParaRPr sz="1000"/>
                    </a:p>
                  </a:txBody>
                  <a:tcPr marL="0" marR="0" marT="0" marB="0" anchor="ctr"/>
                </a:tc>
                <a:tc>
                  <a:txBody>
                    <a:bodyPr/>
                    <a:lstStyle/>
                    <a:p>
                      <a:pPr marL="0" lvl="0" indent="0" algn="ctr" rtl="0">
                        <a:spcBef>
                          <a:spcPts val="0"/>
                        </a:spcBef>
                        <a:spcAft>
                          <a:spcPts val="0"/>
                        </a:spcAft>
                        <a:buNone/>
                      </a:pPr>
                      <a:r>
                        <a:rPr lang="en" sz="1000"/>
                        <a:t>4.333</a:t>
                      </a:r>
                      <a:endParaRPr sz="1000"/>
                    </a:p>
                  </a:txBody>
                  <a:tcPr marL="0" marR="0" marT="0" marB="0" anchor="ctr"/>
                </a:tc>
                <a:extLst>
                  <a:ext uri="{0D108BD9-81ED-4DB2-BD59-A6C34878D82A}">
                    <a16:rowId xmlns:a16="http://schemas.microsoft.com/office/drawing/2014/main" val="10001"/>
                  </a:ext>
                </a:extLst>
              </a:tr>
              <a:tr h="190825">
                <a:tc>
                  <a:txBody>
                    <a:bodyPr/>
                    <a:lstStyle/>
                    <a:p>
                      <a:pPr marL="0" lvl="0" indent="0" algn="l" rtl="0">
                        <a:spcBef>
                          <a:spcPts val="0"/>
                        </a:spcBef>
                        <a:spcAft>
                          <a:spcPts val="0"/>
                        </a:spcAft>
                        <a:buNone/>
                      </a:pPr>
                      <a:r>
                        <a:rPr lang="en" sz="1000"/>
                        <a:t>A</a:t>
                      </a:r>
                      <a:endParaRPr sz="1000"/>
                    </a:p>
                  </a:txBody>
                  <a:tcPr marL="365750" marR="0" marT="0" marB="0" anchor="ctr"/>
                </a:tc>
                <a:tc>
                  <a:txBody>
                    <a:bodyPr/>
                    <a:lstStyle/>
                    <a:p>
                      <a:pPr marL="0" lvl="0" indent="0" algn="ctr" rtl="0">
                        <a:spcBef>
                          <a:spcPts val="0"/>
                        </a:spcBef>
                        <a:spcAft>
                          <a:spcPts val="0"/>
                        </a:spcAft>
                        <a:buNone/>
                      </a:pPr>
                      <a:r>
                        <a:rPr lang="en" sz="1000"/>
                        <a:t>93 - 96</a:t>
                      </a:r>
                      <a:endParaRPr sz="1000"/>
                    </a:p>
                  </a:txBody>
                  <a:tcPr marL="0" marR="0" marT="0" marB="0" anchor="ctr"/>
                </a:tc>
                <a:tc>
                  <a:txBody>
                    <a:bodyPr/>
                    <a:lstStyle/>
                    <a:p>
                      <a:pPr marL="0" lvl="0" indent="0" algn="ctr" rtl="0">
                        <a:spcBef>
                          <a:spcPts val="0"/>
                        </a:spcBef>
                        <a:spcAft>
                          <a:spcPts val="0"/>
                        </a:spcAft>
                        <a:buNone/>
                      </a:pPr>
                      <a:r>
                        <a:rPr lang="en" sz="1000"/>
                        <a:t>4</a:t>
                      </a:r>
                      <a:endParaRPr sz="1000"/>
                    </a:p>
                  </a:txBody>
                  <a:tcPr marL="0" marR="0" marT="0" marB="0" anchor="ctr"/>
                </a:tc>
                <a:extLst>
                  <a:ext uri="{0D108BD9-81ED-4DB2-BD59-A6C34878D82A}">
                    <a16:rowId xmlns:a16="http://schemas.microsoft.com/office/drawing/2014/main" val="10002"/>
                  </a:ext>
                </a:extLst>
              </a:tr>
              <a:tr h="190825">
                <a:tc>
                  <a:txBody>
                    <a:bodyPr/>
                    <a:lstStyle/>
                    <a:p>
                      <a:pPr marL="0" lvl="0" indent="0" algn="l" rtl="0">
                        <a:spcBef>
                          <a:spcPts val="0"/>
                        </a:spcBef>
                        <a:spcAft>
                          <a:spcPts val="0"/>
                        </a:spcAft>
                        <a:buNone/>
                      </a:pPr>
                      <a:r>
                        <a:rPr lang="en" sz="1000"/>
                        <a:t>A-</a:t>
                      </a:r>
                      <a:endParaRPr sz="1000"/>
                    </a:p>
                  </a:txBody>
                  <a:tcPr marL="365750" marR="0" marT="0" marB="0" anchor="ctr"/>
                </a:tc>
                <a:tc>
                  <a:txBody>
                    <a:bodyPr/>
                    <a:lstStyle/>
                    <a:p>
                      <a:pPr marL="0" lvl="0" indent="0" algn="ctr" rtl="0">
                        <a:spcBef>
                          <a:spcPts val="0"/>
                        </a:spcBef>
                        <a:spcAft>
                          <a:spcPts val="0"/>
                        </a:spcAft>
                        <a:buNone/>
                      </a:pPr>
                      <a:r>
                        <a:rPr lang="en" sz="1000"/>
                        <a:t>90 - 92</a:t>
                      </a:r>
                      <a:endParaRPr sz="1000"/>
                    </a:p>
                  </a:txBody>
                  <a:tcPr marL="0" marR="0" marT="0" marB="0" anchor="ctr"/>
                </a:tc>
                <a:tc>
                  <a:txBody>
                    <a:bodyPr/>
                    <a:lstStyle/>
                    <a:p>
                      <a:pPr marL="0" lvl="0" indent="0" algn="ctr" rtl="0">
                        <a:spcBef>
                          <a:spcPts val="0"/>
                        </a:spcBef>
                        <a:spcAft>
                          <a:spcPts val="0"/>
                        </a:spcAft>
                        <a:buNone/>
                      </a:pPr>
                      <a:r>
                        <a:rPr lang="en" sz="1000"/>
                        <a:t>3.667</a:t>
                      </a:r>
                      <a:endParaRPr sz="1000"/>
                    </a:p>
                  </a:txBody>
                  <a:tcPr marL="0" marR="0" marT="0" marB="0" anchor="ctr"/>
                </a:tc>
                <a:extLst>
                  <a:ext uri="{0D108BD9-81ED-4DB2-BD59-A6C34878D82A}">
                    <a16:rowId xmlns:a16="http://schemas.microsoft.com/office/drawing/2014/main" val="10003"/>
                  </a:ext>
                </a:extLst>
              </a:tr>
              <a:tr h="190825">
                <a:tc>
                  <a:txBody>
                    <a:bodyPr/>
                    <a:lstStyle/>
                    <a:p>
                      <a:pPr marL="0" lvl="0" indent="0" algn="l" rtl="0">
                        <a:spcBef>
                          <a:spcPts val="0"/>
                        </a:spcBef>
                        <a:spcAft>
                          <a:spcPts val="0"/>
                        </a:spcAft>
                        <a:buNone/>
                      </a:pPr>
                      <a:r>
                        <a:rPr lang="en" sz="1000"/>
                        <a:t>B+</a:t>
                      </a:r>
                      <a:endParaRPr sz="1000"/>
                    </a:p>
                  </a:txBody>
                  <a:tcPr marL="365750" marR="0" marT="0" marB="0" anchor="ctr">
                    <a:solidFill>
                      <a:srgbClr val="EEEEEE"/>
                    </a:solidFill>
                  </a:tcPr>
                </a:tc>
                <a:tc>
                  <a:txBody>
                    <a:bodyPr/>
                    <a:lstStyle/>
                    <a:p>
                      <a:pPr marL="0" lvl="0" indent="0" algn="ctr" rtl="0">
                        <a:spcBef>
                          <a:spcPts val="0"/>
                        </a:spcBef>
                        <a:spcAft>
                          <a:spcPts val="0"/>
                        </a:spcAft>
                        <a:buNone/>
                      </a:pPr>
                      <a:r>
                        <a:rPr lang="en" sz="1000"/>
                        <a:t>87 - 89</a:t>
                      </a:r>
                      <a:endParaRPr sz="1000"/>
                    </a:p>
                  </a:txBody>
                  <a:tcPr marL="0" marR="0" marT="0" marB="0" anchor="ctr">
                    <a:solidFill>
                      <a:srgbClr val="EEEEEE"/>
                    </a:solidFill>
                  </a:tcPr>
                </a:tc>
                <a:tc>
                  <a:txBody>
                    <a:bodyPr/>
                    <a:lstStyle/>
                    <a:p>
                      <a:pPr marL="0" lvl="0" indent="0" algn="ctr" rtl="0">
                        <a:spcBef>
                          <a:spcPts val="0"/>
                        </a:spcBef>
                        <a:spcAft>
                          <a:spcPts val="0"/>
                        </a:spcAft>
                        <a:buNone/>
                      </a:pPr>
                      <a:r>
                        <a:rPr lang="en" sz="1000"/>
                        <a:t>3.333</a:t>
                      </a:r>
                      <a:endParaRPr sz="1000"/>
                    </a:p>
                  </a:txBody>
                  <a:tcPr marL="0" marR="0" marT="0" marB="0" anchor="ctr">
                    <a:solidFill>
                      <a:srgbClr val="EEEEEE"/>
                    </a:solidFill>
                  </a:tcPr>
                </a:tc>
                <a:extLst>
                  <a:ext uri="{0D108BD9-81ED-4DB2-BD59-A6C34878D82A}">
                    <a16:rowId xmlns:a16="http://schemas.microsoft.com/office/drawing/2014/main" val="10004"/>
                  </a:ext>
                </a:extLst>
              </a:tr>
              <a:tr h="190825">
                <a:tc>
                  <a:txBody>
                    <a:bodyPr/>
                    <a:lstStyle/>
                    <a:p>
                      <a:pPr marL="0" marR="0" lvl="0" indent="0" algn="l" rtl="0">
                        <a:spcBef>
                          <a:spcPts val="0"/>
                        </a:spcBef>
                        <a:spcAft>
                          <a:spcPts val="0"/>
                        </a:spcAft>
                        <a:buNone/>
                      </a:pPr>
                      <a:r>
                        <a:rPr lang="en" sz="1000"/>
                        <a:t>B</a:t>
                      </a:r>
                      <a:endParaRPr sz="1000"/>
                    </a:p>
                  </a:txBody>
                  <a:tcPr marL="365750" marR="0" marT="0" marB="0" anchor="ctr">
                    <a:solidFill>
                      <a:srgbClr val="EEEEEE"/>
                    </a:solidFill>
                  </a:tcPr>
                </a:tc>
                <a:tc>
                  <a:txBody>
                    <a:bodyPr/>
                    <a:lstStyle/>
                    <a:p>
                      <a:pPr marL="0" lvl="0" indent="0" algn="ctr" rtl="0">
                        <a:spcBef>
                          <a:spcPts val="0"/>
                        </a:spcBef>
                        <a:spcAft>
                          <a:spcPts val="0"/>
                        </a:spcAft>
                        <a:buNone/>
                      </a:pPr>
                      <a:r>
                        <a:rPr lang="en" sz="1000"/>
                        <a:t>83 - 86</a:t>
                      </a:r>
                      <a:endParaRPr sz="1000"/>
                    </a:p>
                  </a:txBody>
                  <a:tcPr marL="0" marR="0" marT="0" marB="0" anchor="ctr">
                    <a:solidFill>
                      <a:srgbClr val="EEEEEE"/>
                    </a:solidFill>
                  </a:tcPr>
                </a:tc>
                <a:tc>
                  <a:txBody>
                    <a:bodyPr/>
                    <a:lstStyle/>
                    <a:p>
                      <a:pPr marL="0" lvl="0" indent="0" algn="ctr" rtl="0">
                        <a:spcBef>
                          <a:spcPts val="0"/>
                        </a:spcBef>
                        <a:spcAft>
                          <a:spcPts val="0"/>
                        </a:spcAft>
                        <a:buNone/>
                      </a:pPr>
                      <a:r>
                        <a:rPr lang="en" sz="1000"/>
                        <a:t>3</a:t>
                      </a:r>
                      <a:endParaRPr sz="1000"/>
                    </a:p>
                  </a:txBody>
                  <a:tcPr marL="0" marR="0" marT="0" marB="0" anchor="ctr">
                    <a:solidFill>
                      <a:srgbClr val="EEEEEE"/>
                    </a:solidFill>
                  </a:tcPr>
                </a:tc>
                <a:extLst>
                  <a:ext uri="{0D108BD9-81ED-4DB2-BD59-A6C34878D82A}">
                    <a16:rowId xmlns:a16="http://schemas.microsoft.com/office/drawing/2014/main" val="10005"/>
                  </a:ext>
                </a:extLst>
              </a:tr>
              <a:tr h="190825">
                <a:tc>
                  <a:txBody>
                    <a:bodyPr/>
                    <a:lstStyle/>
                    <a:p>
                      <a:pPr marL="0" lvl="0" indent="0" algn="l" rtl="0">
                        <a:spcBef>
                          <a:spcPts val="0"/>
                        </a:spcBef>
                        <a:spcAft>
                          <a:spcPts val="0"/>
                        </a:spcAft>
                        <a:buNone/>
                      </a:pPr>
                      <a:r>
                        <a:rPr lang="en" sz="1000"/>
                        <a:t>B-</a:t>
                      </a:r>
                      <a:endParaRPr sz="1000"/>
                    </a:p>
                  </a:txBody>
                  <a:tcPr marL="365750" marR="0" marT="0" marB="0" anchor="ctr">
                    <a:solidFill>
                      <a:srgbClr val="EEEEEE"/>
                    </a:solidFill>
                  </a:tcPr>
                </a:tc>
                <a:tc>
                  <a:txBody>
                    <a:bodyPr/>
                    <a:lstStyle/>
                    <a:p>
                      <a:pPr marL="0" lvl="0" indent="0" algn="ctr" rtl="0">
                        <a:spcBef>
                          <a:spcPts val="0"/>
                        </a:spcBef>
                        <a:spcAft>
                          <a:spcPts val="0"/>
                        </a:spcAft>
                        <a:buNone/>
                      </a:pPr>
                      <a:r>
                        <a:rPr lang="en" sz="1000"/>
                        <a:t>80 - 82</a:t>
                      </a:r>
                      <a:endParaRPr sz="1000"/>
                    </a:p>
                  </a:txBody>
                  <a:tcPr marL="0" marR="0" marT="0" marB="0" anchor="ctr">
                    <a:solidFill>
                      <a:srgbClr val="EEEEEE"/>
                    </a:solidFill>
                  </a:tcPr>
                </a:tc>
                <a:tc>
                  <a:txBody>
                    <a:bodyPr/>
                    <a:lstStyle/>
                    <a:p>
                      <a:pPr marL="0" lvl="0" indent="0" algn="ctr" rtl="0">
                        <a:spcBef>
                          <a:spcPts val="0"/>
                        </a:spcBef>
                        <a:spcAft>
                          <a:spcPts val="0"/>
                        </a:spcAft>
                        <a:buNone/>
                      </a:pPr>
                      <a:r>
                        <a:rPr lang="en" sz="1000"/>
                        <a:t>2.667</a:t>
                      </a:r>
                      <a:endParaRPr sz="1000"/>
                    </a:p>
                  </a:txBody>
                  <a:tcPr marL="0" marR="0" marT="0" marB="0" anchor="ctr">
                    <a:solidFill>
                      <a:srgbClr val="EEEEEE"/>
                    </a:solidFill>
                  </a:tcPr>
                </a:tc>
                <a:extLst>
                  <a:ext uri="{0D108BD9-81ED-4DB2-BD59-A6C34878D82A}">
                    <a16:rowId xmlns:a16="http://schemas.microsoft.com/office/drawing/2014/main" val="10006"/>
                  </a:ext>
                </a:extLst>
              </a:tr>
              <a:tr h="190825">
                <a:tc>
                  <a:txBody>
                    <a:bodyPr/>
                    <a:lstStyle/>
                    <a:p>
                      <a:pPr marL="0" lvl="0" indent="0" algn="l" rtl="0">
                        <a:spcBef>
                          <a:spcPts val="0"/>
                        </a:spcBef>
                        <a:spcAft>
                          <a:spcPts val="0"/>
                        </a:spcAft>
                        <a:buNone/>
                      </a:pPr>
                      <a:r>
                        <a:rPr lang="en" sz="1000"/>
                        <a:t>C+</a:t>
                      </a:r>
                      <a:endParaRPr sz="1000"/>
                    </a:p>
                  </a:txBody>
                  <a:tcPr marL="365750" marR="0" marT="0" marB="0" anchor="ctr"/>
                </a:tc>
                <a:tc>
                  <a:txBody>
                    <a:bodyPr/>
                    <a:lstStyle/>
                    <a:p>
                      <a:pPr marL="0" lvl="0" indent="0" algn="ctr" rtl="0">
                        <a:spcBef>
                          <a:spcPts val="0"/>
                        </a:spcBef>
                        <a:spcAft>
                          <a:spcPts val="0"/>
                        </a:spcAft>
                        <a:buNone/>
                      </a:pPr>
                      <a:r>
                        <a:rPr lang="en" sz="1000"/>
                        <a:t>77 - 79</a:t>
                      </a:r>
                      <a:endParaRPr sz="1000"/>
                    </a:p>
                  </a:txBody>
                  <a:tcPr marL="0" marR="0" marT="0" marB="0" anchor="ctr"/>
                </a:tc>
                <a:tc>
                  <a:txBody>
                    <a:bodyPr/>
                    <a:lstStyle/>
                    <a:p>
                      <a:pPr marL="0" lvl="0" indent="0" algn="ctr" rtl="0">
                        <a:spcBef>
                          <a:spcPts val="0"/>
                        </a:spcBef>
                        <a:spcAft>
                          <a:spcPts val="0"/>
                        </a:spcAft>
                        <a:buNone/>
                      </a:pPr>
                      <a:r>
                        <a:rPr lang="en" sz="1000"/>
                        <a:t>2.333</a:t>
                      </a:r>
                      <a:endParaRPr sz="1000"/>
                    </a:p>
                  </a:txBody>
                  <a:tcPr marL="0" marR="0" marT="0" marB="0" anchor="ctr"/>
                </a:tc>
                <a:extLst>
                  <a:ext uri="{0D108BD9-81ED-4DB2-BD59-A6C34878D82A}">
                    <a16:rowId xmlns:a16="http://schemas.microsoft.com/office/drawing/2014/main" val="10007"/>
                  </a:ext>
                </a:extLst>
              </a:tr>
              <a:tr h="190825">
                <a:tc>
                  <a:txBody>
                    <a:bodyPr/>
                    <a:lstStyle/>
                    <a:p>
                      <a:pPr marL="0" lvl="0" indent="0" algn="l" rtl="0">
                        <a:spcBef>
                          <a:spcPts val="0"/>
                        </a:spcBef>
                        <a:spcAft>
                          <a:spcPts val="0"/>
                        </a:spcAft>
                        <a:buNone/>
                      </a:pPr>
                      <a:r>
                        <a:rPr lang="en" sz="1000"/>
                        <a:t>C</a:t>
                      </a:r>
                      <a:endParaRPr sz="1000"/>
                    </a:p>
                  </a:txBody>
                  <a:tcPr marL="365750" marR="0" marT="0" marB="0" anchor="ctr"/>
                </a:tc>
                <a:tc>
                  <a:txBody>
                    <a:bodyPr/>
                    <a:lstStyle/>
                    <a:p>
                      <a:pPr marL="0" lvl="0" indent="0" algn="ctr" rtl="0">
                        <a:spcBef>
                          <a:spcPts val="0"/>
                        </a:spcBef>
                        <a:spcAft>
                          <a:spcPts val="0"/>
                        </a:spcAft>
                        <a:buNone/>
                      </a:pPr>
                      <a:r>
                        <a:rPr lang="en" sz="1000"/>
                        <a:t>73 - 76</a:t>
                      </a:r>
                      <a:endParaRPr sz="1000"/>
                    </a:p>
                  </a:txBody>
                  <a:tcPr marL="0" marR="0" marT="0" marB="0" anchor="ctr"/>
                </a:tc>
                <a:tc>
                  <a:txBody>
                    <a:bodyPr/>
                    <a:lstStyle/>
                    <a:p>
                      <a:pPr marL="0" lvl="0" indent="0" algn="ctr" rtl="0">
                        <a:spcBef>
                          <a:spcPts val="0"/>
                        </a:spcBef>
                        <a:spcAft>
                          <a:spcPts val="0"/>
                        </a:spcAft>
                        <a:buNone/>
                      </a:pPr>
                      <a:r>
                        <a:rPr lang="en" sz="1000"/>
                        <a:t>2</a:t>
                      </a:r>
                      <a:endParaRPr sz="1000"/>
                    </a:p>
                  </a:txBody>
                  <a:tcPr marL="0" marR="0" marT="0" marB="0" anchor="ctr"/>
                </a:tc>
                <a:extLst>
                  <a:ext uri="{0D108BD9-81ED-4DB2-BD59-A6C34878D82A}">
                    <a16:rowId xmlns:a16="http://schemas.microsoft.com/office/drawing/2014/main" val="10008"/>
                  </a:ext>
                </a:extLst>
              </a:tr>
              <a:tr h="190825">
                <a:tc>
                  <a:txBody>
                    <a:bodyPr/>
                    <a:lstStyle/>
                    <a:p>
                      <a:pPr marL="0" lvl="0" indent="0" algn="l" rtl="0">
                        <a:spcBef>
                          <a:spcPts val="0"/>
                        </a:spcBef>
                        <a:spcAft>
                          <a:spcPts val="0"/>
                        </a:spcAft>
                        <a:buNone/>
                      </a:pPr>
                      <a:r>
                        <a:rPr lang="en" sz="1000"/>
                        <a:t>C-</a:t>
                      </a:r>
                      <a:endParaRPr sz="1000"/>
                    </a:p>
                  </a:txBody>
                  <a:tcPr marL="365750" marR="0" marT="0" marB="0" anchor="ctr"/>
                </a:tc>
                <a:tc>
                  <a:txBody>
                    <a:bodyPr/>
                    <a:lstStyle/>
                    <a:p>
                      <a:pPr marL="0" lvl="0" indent="0" algn="ctr" rtl="0">
                        <a:spcBef>
                          <a:spcPts val="0"/>
                        </a:spcBef>
                        <a:spcAft>
                          <a:spcPts val="0"/>
                        </a:spcAft>
                        <a:buNone/>
                      </a:pPr>
                      <a:r>
                        <a:rPr lang="en" sz="1000"/>
                        <a:t>70 - 72</a:t>
                      </a:r>
                      <a:endParaRPr sz="1000"/>
                    </a:p>
                  </a:txBody>
                  <a:tcPr marL="0" marR="0" marT="0" marB="0" anchor="ctr"/>
                </a:tc>
                <a:tc>
                  <a:txBody>
                    <a:bodyPr/>
                    <a:lstStyle/>
                    <a:p>
                      <a:pPr marL="0" lvl="0" indent="0" algn="ctr" rtl="0">
                        <a:spcBef>
                          <a:spcPts val="0"/>
                        </a:spcBef>
                        <a:spcAft>
                          <a:spcPts val="0"/>
                        </a:spcAft>
                        <a:buNone/>
                      </a:pPr>
                      <a:r>
                        <a:rPr lang="en" sz="1000"/>
                        <a:t>1.667</a:t>
                      </a:r>
                      <a:endParaRPr sz="1000"/>
                    </a:p>
                  </a:txBody>
                  <a:tcPr marL="0" marR="0" marT="0" marB="0" anchor="ctr"/>
                </a:tc>
                <a:extLst>
                  <a:ext uri="{0D108BD9-81ED-4DB2-BD59-A6C34878D82A}">
                    <a16:rowId xmlns:a16="http://schemas.microsoft.com/office/drawing/2014/main" val="10009"/>
                  </a:ext>
                </a:extLst>
              </a:tr>
              <a:tr h="190825">
                <a:tc>
                  <a:txBody>
                    <a:bodyPr/>
                    <a:lstStyle/>
                    <a:p>
                      <a:pPr marL="0" lvl="0" indent="0" algn="l" rtl="0">
                        <a:spcBef>
                          <a:spcPts val="0"/>
                        </a:spcBef>
                        <a:spcAft>
                          <a:spcPts val="0"/>
                        </a:spcAft>
                        <a:buNone/>
                      </a:pPr>
                      <a:r>
                        <a:rPr lang="en" sz="1000"/>
                        <a:t>D+</a:t>
                      </a:r>
                      <a:endParaRPr sz="1000"/>
                    </a:p>
                  </a:txBody>
                  <a:tcPr marL="365750" marR="0" marT="0" marB="0" anchor="ctr">
                    <a:solidFill>
                      <a:srgbClr val="EEEEEE"/>
                    </a:solidFill>
                  </a:tcPr>
                </a:tc>
                <a:tc>
                  <a:txBody>
                    <a:bodyPr/>
                    <a:lstStyle/>
                    <a:p>
                      <a:pPr marL="0" lvl="0" indent="0" algn="ctr" rtl="0">
                        <a:spcBef>
                          <a:spcPts val="0"/>
                        </a:spcBef>
                        <a:spcAft>
                          <a:spcPts val="0"/>
                        </a:spcAft>
                        <a:buNone/>
                      </a:pPr>
                      <a:r>
                        <a:rPr lang="en" sz="1000"/>
                        <a:t>67 - 69</a:t>
                      </a:r>
                      <a:endParaRPr sz="1000"/>
                    </a:p>
                  </a:txBody>
                  <a:tcPr marL="0" marR="0" marT="0" marB="0" anchor="ctr">
                    <a:solidFill>
                      <a:srgbClr val="EEEEEE"/>
                    </a:solidFill>
                  </a:tcPr>
                </a:tc>
                <a:tc>
                  <a:txBody>
                    <a:bodyPr/>
                    <a:lstStyle/>
                    <a:p>
                      <a:pPr marL="0" lvl="0" indent="0" algn="ctr" rtl="0">
                        <a:spcBef>
                          <a:spcPts val="0"/>
                        </a:spcBef>
                        <a:spcAft>
                          <a:spcPts val="0"/>
                        </a:spcAft>
                        <a:buNone/>
                      </a:pPr>
                      <a:r>
                        <a:rPr lang="en" sz="1000"/>
                        <a:t>1.333</a:t>
                      </a:r>
                      <a:endParaRPr sz="1000"/>
                    </a:p>
                  </a:txBody>
                  <a:tcPr marL="0" marR="0" marT="0" marB="0" anchor="ctr">
                    <a:solidFill>
                      <a:srgbClr val="EEEEEE"/>
                    </a:solidFill>
                  </a:tcPr>
                </a:tc>
                <a:extLst>
                  <a:ext uri="{0D108BD9-81ED-4DB2-BD59-A6C34878D82A}">
                    <a16:rowId xmlns:a16="http://schemas.microsoft.com/office/drawing/2014/main" val="10010"/>
                  </a:ext>
                </a:extLst>
              </a:tr>
              <a:tr h="190825">
                <a:tc>
                  <a:txBody>
                    <a:bodyPr/>
                    <a:lstStyle/>
                    <a:p>
                      <a:pPr marL="0" lvl="0" indent="0" algn="l" rtl="0">
                        <a:spcBef>
                          <a:spcPts val="0"/>
                        </a:spcBef>
                        <a:spcAft>
                          <a:spcPts val="0"/>
                        </a:spcAft>
                        <a:buNone/>
                      </a:pPr>
                      <a:r>
                        <a:rPr lang="en" sz="1000"/>
                        <a:t>D</a:t>
                      </a:r>
                      <a:endParaRPr sz="1000"/>
                    </a:p>
                  </a:txBody>
                  <a:tcPr marL="365750" marR="0" marT="0" marB="0" anchor="ctr">
                    <a:solidFill>
                      <a:srgbClr val="EEEEEE"/>
                    </a:solidFill>
                  </a:tcPr>
                </a:tc>
                <a:tc>
                  <a:txBody>
                    <a:bodyPr/>
                    <a:lstStyle/>
                    <a:p>
                      <a:pPr marL="0" lvl="0" indent="0" algn="ctr" rtl="0">
                        <a:spcBef>
                          <a:spcPts val="0"/>
                        </a:spcBef>
                        <a:spcAft>
                          <a:spcPts val="0"/>
                        </a:spcAft>
                        <a:buNone/>
                      </a:pPr>
                      <a:r>
                        <a:rPr lang="en" sz="1000"/>
                        <a:t>63 - 66</a:t>
                      </a:r>
                      <a:endParaRPr sz="1000"/>
                    </a:p>
                  </a:txBody>
                  <a:tcPr marL="0" marR="0" marT="0" marB="0" anchor="ctr">
                    <a:solidFill>
                      <a:srgbClr val="EEEEEE"/>
                    </a:solidFill>
                  </a:tcPr>
                </a:tc>
                <a:tc>
                  <a:txBody>
                    <a:bodyPr/>
                    <a:lstStyle/>
                    <a:p>
                      <a:pPr marL="0" lvl="0" indent="0" algn="ctr" rtl="0">
                        <a:spcBef>
                          <a:spcPts val="0"/>
                        </a:spcBef>
                        <a:spcAft>
                          <a:spcPts val="0"/>
                        </a:spcAft>
                        <a:buNone/>
                      </a:pPr>
                      <a:r>
                        <a:rPr lang="en" sz="1000"/>
                        <a:t>1</a:t>
                      </a:r>
                      <a:endParaRPr sz="1000"/>
                    </a:p>
                  </a:txBody>
                  <a:tcPr marL="0" marR="0" marT="0" marB="0" anchor="ctr">
                    <a:solidFill>
                      <a:srgbClr val="EEEEEE"/>
                    </a:solidFill>
                  </a:tcPr>
                </a:tc>
                <a:extLst>
                  <a:ext uri="{0D108BD9-81ED-4DB2-BD59-A6C34878D82A}">
                    <a16:rowId xmlns:a16="http://schemas.microsoft.com/office/drawing/2014/main" val="10011"/>
                  </a:ext>
                </a:extLst>
              </a:tr>
              <a:tr h="190825">
                <a:tc>
                  <a:txBody>
                    <a:bodyPr/>
                    <a:lstStyle/>
                    <a:p>
                      <a:pPr marL="0" lvl="0" indent="0" algn="l" rtl="0">
                        <a:spcBef>
                          <a:spcPts val="0"/>
                        </a:spcBef>
                        <a:spcAft>
                          <a:spcPts val="0"/>
                        </a:spcAft>
                        <a:buNone/>
                      </a:pPr>
                      <a:r>
                        <a:rPr lang="en" sz="1000"/>
                        <a:t>D-</a:t>
                      </a:r>
                      <a:endParaRPr sz="1000"/>
                    </a:p>
                  </a:txBody>
                  <a:tcPr marL="365750" marR="0" marT="0" marB="0" anchor="ctr">
                    <a:solidFill>
                      <a:srgbClr val="EEEEEE"/>
                    </a:solidFill>
                  </a:tcPr>
                </a:tc>
                <a:tc>
                  <a:txBody>
                    <a:bodyPr/>
                    <a:lstStyle/>
                    <a:p>
                      <a:pPr marL="0" lvl="0" indent="0" algn="ctr" rtl="0">
                        <a:spcBef>
                          <a:spcPts val="0"/>
                        </a:spcBef>
                        <a:spcAft>
                          <a:spcPts val="0"/>
                        </a:spcAft>
                        <a:buNone/>
                      </a:pPr>
                      <a:r>
                        <a:rPr lang="en" sz="1000"/>
                        <a:t>60 - 62</a:t>
                      </a:r>
                      <a:endParaRPr sz="1000"/>
                    </a:p>
                  </a:txBody>
                  <a:tcPr marL="0" marR="0" marT="0" marB="0" anchor="ctr">
                    <a:solidFill>
                      <a:srgbClr val="EEEEEE"/>
                    </a:solidFill>
                  </a:tcPr>
                </a:tc>
                <a:tc>
                  <a:txBody>
                    <a:bodyPr/>
                    <a:lstStyle/>
                    <a:p>
                      <a:pPr marL="0" lvl="0" indent="0" algn="ctr" rtl="0">
                        <a:spcBef>
                          <a:spcPts val="0"/>
                        </a:spcBef>
                        <a:spcAft>
                          <a:spcPts val="0"/>
                        </a:spcAft>
                        <a:buNone/>
                      </a:pPr>
                      <a:r>
                        <a:rPr lang="en" sz="1000"/>
                        <a:t>0.667</a:t>
                      </a:r>
                      <a:endParaRPr sz="1000"/>
                    </a:p>
                  </a:txBody>
                  <a:tcPr marL="0" marR="0" marT="0" marB="0" anchor="ctr">
                    <a:solidFill>
                      <a:srgbClr val="EEEEEE"/>
                    </a:solidFill>
                  </a:tcPr>
                </a:tc>
                <a:extLst>
                  <a:ext uri="{0D108BD9-81ED-4DB2-BD59-A6C34878D82A}">
                    <a16:rowId xmlns:a16="http://schemas.microsoft.com/office/drawing/2014/main" val="10012"/>
                  </a:ext>
                </a:extLst>
              </a:tr>
              <a:tr h="190825">
                <a:tc>
                  <a:txBody>
                    <a:bodyPr/>
                    <a:lstStyle/>
                    <a:p>
                      <a:pPr marL="0" lvl="0" indent="0" algn="l" rtl="0">
                        <a:spcBef>
                          <a:spcPts val="0"/>
                        </a:spcBef>
                        <a:spcAft>
                          <a:spcPts val="0"/>
                        </a:spcAft>
                        <a:buNone/>
                      </a:pPr>
                      <a:r>
                        <a:rPr lang="en" sz="1000"/>
                        <a:t>F</a:t>
                      </a:r>
                      <a:endParaRPr sz="1000"/>
                    </a:p>
                  </a:txBody>
                  <a:tcPr marL="365750" marR="0" marT="0" marB="0" anchor="ctr"/>
                </a:tc>
                <a:tc>
                  <a:txBody>
                    <a:bodyPr/>
                    <a:lstStyle/>
                    <a:p>
                      <a:pPr marL="0" lvl="0" indent="0" algn="ctr" rtl="0">
                        <a:spcBef>
                          <a:spcPts val="0"/>
                        </a:spcBef>
                        <a:spcAft>
                          <a:spcPts val="0"/>
                        </a:spcAft>
                        <a:buNone/>
                      </a:pPr>
                      <a:r>
                        <a:rPr lang="en" sz="1000"/>
                        <a:t>0 - 59</a:t>
                      </a:r>
                      <a:endParaRPr sz="1000"/>
                    </a:p>
                  </a:txBody>
                  <a:tcPr marL="0" marR="0" marT="0" marB="0" anchor="ctr"/>
                </a:tc>
                <a:tc>
                  <a:txBody>
                    <a:bodyPr/>
                    <a:lstStyle/>
                    <a:p>
                      <a:pPr marL="0" lvl="0" indent="0" algn="ctr" rtl="0">
                        <a:spcBef>
                          <a:spcPts val="0"/>
                        </a:spcBef>
                        <a:spcAft>
                          <a:spcPts val="0"/>
                        </a:spcAft>
                        <a:buNone/>
                      </a:pPr>
                      <a:r>
                        <a:rPr lang="en" sz="1000"/>
                        <a:t>0</a:t>
                      </a:r>
                      <a:endParaRPr sz="1000"/>
                    </a:p>
                  </a:txBody>
                  <a:tcPr marL="0" marR="0" marT="0" marB="0" anchor="ctr"/>
                </a:tc>
                <a:extLst>
                  <a:ext uri="{0D108BD9-81ED-4DB2-BD59-A6C34878D82A}">
                    <a16:rowId xmlns:a16="http://schemas.microsoft.com/office/drawing/2014/main" val="10013"/>
                  </a:ext>
                </a:extLst>
              </a:tr>
            </a:tbl>
          </a:graphicData>
        </a:graphic>
      </p:graphicFrame>
      <p:sp>
        <p:nvSpPr>
          <p:cNvPr id="99" name="Google Shape;99;p18"/>
          <p:cNvSpPr/>
          <p:nvPr/>
        </p:nvSpPr>
        <p:spPr>
          <a:xfrm>
            <a:off x="5845100" y="587825"/>
            <a:ext cx="185700" cy="429900"/>
          </a:xfrm>
          <a:prstGeom prst="downArrow">
            <a:avLst>
              <a:gd name="adj1" fmla="val 50000"/>
              <a:gd name="adj2" fmla="val 50000"/>
            </a:avLst>
          </a:prstGeom>
          <a:solidFill>
            <a:srgbClr val="CC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8"/>
          <p:cNvSpPr/>
          <p:nvPr/>
        </p:nvSpPr>
        <p:spPr>
          <a:xfrm>
            <a:off x="6446075" y="587825"/>
            <a:ext cx="185700" cy="429900"/>
          </a:xfrm>
          <a:prstGeom prst="downArrow">
            <a:avLst>
              <a:gd name="adj1" fmla="val 50000"/>
              <a:gd name="adj2" fmla="val 50000"/>
            </a:avLst>
          </a:prstGeom>
          <a:solidFill>
            <a:srgbClr val="CC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101" name="Google Shape;101;p18"/>
          <p:cNvGraphicFramePr/>
          <p:nvPr/>
        </p:nvGraphicFramePr>
        <p:xfrm>
          <a:off x="3896694" y="1144725"/>
          <a:ext cx="5029200" cy="2022800"/>
        </p:xfrm>
        <a:graphic>
          <a:graphicData uri="http://schemas.openxmlformats.org/drawingml/2006/table">
            <a:tbl>
              <a:tblPr>
                <a:noFill/>
                <a:tableStyleId>{F15AF75F-DA2D-4474-B02B-187784725E20}</a:tableStyleId>
              </a:tblPr>
              <a:tblGrid>
                <a:gridCol w="1020000">
                  <a:extLst>
                    <a:ext uri="{9D8B030D-6E8A-4147-A177-3AD203B41FA5}">
                      <a16:colId xmlns:a16="http://schemas.microsoft.com/office/drawing/2014/main" val="20000"/>
                    </a:ext>
                  </a:extLst>
                </a:gridCol>
                <a:gridCol w="751100">
                  <a:extLst>
                    <a:ext uri="{9D8B030D-6E8A-4147-A177-3AD203B41FA5}">
                      <a16:colId xmlns:a16="http://schemas.microsoft.com/office/drawing/2014/main" val="20001"/>
                    </a:ext>
                  </a:extLst>
                </a:gridCol>
                <a:gridCol w="583450">
                  <a:extLst>
                    <a:ext uri="{9D8B030D-6E8A-4147-A177-3AD203B41FA5}">
                      <a16:colId xmlns:a16="http://schemas.microsoft.com/office/drawing/2014/main" val="20002"/>
                    </a:ext>
                  </a:extLst>
                </a:gridCol>
                <a:gridCol w="608650">
                  <a:extLst>
                    <a:ext uri="{9D8B030D-6E8A-4147-A177-3AD203B41FA5}">
                      <a16:colId xmlns:a16="http://schemas.microsoft.com/office/drawing/2014/main" val="20003"/>
                    </a:ext>
                  </a:extLst>
                </a:gridCol>
                <a:gridCol w="382850">
                  <a:extLst>
                    <a:ext uri="{9D8B030D-6E8A-4147-A177-3AD203B41FA5}">
                      <a16:colId xmlns:a16="http://schemas.microsoft.com/office/drawing/2014/main" val="20004"/>
                    </a:ext>
                  </a:extLst>
                </a:gridCol>
                <a:gridCol w="549575">
                  <a:extLst>
                    <a:ext uri="{9D8B030D-6E8A-4147-A177-3AD203B41FA5}">
                      <a16:colId xmlns:a16="http://schemas.microsoft.com/office/drawing/2014/main" val="20005"/>
                    </a:ext>
                  </a:extLst>
                </a:gridCol>
                <a:gridCol w="291400">
                  <a:extLst>
                    <a:ext uri="{9D8B030D-6E8A-4147-A177-3AD203B41FA5}">
                      <a16:colId xmlns:a16="http://schemas.microsoft.com/office/drawing/2014/main" val="20006"/>
                    </a:ext>
                  </a:extLst>
                </a:gridCol>
                <a:gridCol w="842175">
                  <a:extLst>
                    <a:ext uri="{9D8B030D-6E8A-4147-A177-3AD203B41FA5}">
                      <a16:colId xmlns:a16="http://schemas.microsoft.com/office/drawing/2014/main" val="20007"/>
                    </a:ext>
                  </a:extLst>
                </a:gridCol>
              </a:tblGrid>
              <a:tr h="599275">
                <a:tc>
                  <a:txBody>
                    <a:bodyPr/>
                    <a:lstStyle/>
                    <a:p>
                      <a:pPr marL="0" lvl="0" indent="0" algn="ctr" rtl="0">
                        <a:spcBef>
                          <a:spcPts val="0"/>
                        </a:spcBef>
                        <a:spcAft>
                          <a:spcPts val="0"/>
                        </a:spcAft>
                        <a:buNone/>
                      </a:pPr>
                      <a:r>
                        <a:rPr lang="en" sz="1200" b="1">
                          <a:solidFill>
                            <a:srgbClr val="FFFFFF"/>
                          </a:solidFill>
                        </a:rPr>
                        <a:t>Course</a:t>
                      </a:r>
                      <a:endParaRPr sz="1200" b="1">
                        <a:solidFill>
                          <a:srgbClr val="FFFFFF"/>
                        </a:solidFill>
                      </a:endParaRPr>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rgbClr val="CC0000"/>
                    </a:solidFill>
                  </a:tcPr>
                </a:tc>
                <a:tc>
                  <a:txBody>
                    <a:bodyPr/>
                    <a:lstStyle/>
                    <a:p>
                      <a:pPr marL="0" lvl="0" indent="0" algn="ctr" rtl="0">
                        <a:spcBef>
                          <a:spcPts val="0"/>
                        </a:spcBef>
                        <a:spcAft>
                          <a:spcPts val="0"/>
                        </a:spcAft>
                        <a:buNone/>
                      </a:pPr>
                      <a:r>
                        <a:rPr lang="en" sz="1200" b="1">
                          <a:solidFill>
                            <a:srgbClr val="FFFFFF"/>
                          </a:solidFill>
                        </a:rPr>
                        <a:t>Number Grade</a:t>
                      </a:r>
                      <a:endParaRPr sz="1200" b="1">
                        <a:solidFill>
                          <a:srgbClr val="FFFFFF"/>
                        </a:solidFill>
                      </a:endParaRPr>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rgbClr val="CC0000"/>
                    </a:solidFill>
                  </a:tcPr>
                </a:tc>
                <a:tc>
                  <a:txBody>
                    <a:bodyPr/>
                    <a:lstStyle/>
                    <a:p>
                      <a:pPr marL="0" lvl="0" indent="0" algn="ctr" rtl="0">
                        <a:spcBef>
                          <a:spcPts val="0"/>
                        </a:spcBef>
                        <a:spcAft>
                          <a:spcPts val="0"/>
                        </a:spcAft>
                        <a:buNone/>
                      </a:pPr>
                      <a:r>
                        <a:rPr lang="en" sz="1200" b="1">
                          <a:solidFill>
                            <a:srgbClr val="FFFFFF"/>
                          </a:solidFill>
                        </a:rPr>
                        <a:t>Letter Grade</a:t>
                      </a:r>
                      <a:endParaRPr sz="1200" b="1">
                        <a:solidFill>
                          <a:srgbClr val="FFFFFF"/>
                        </a:solidFill>
                      </a:endParaRPr>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rgbClr val="CC0000"/>
                    </a:solidFill>
                  </a:tcPr>
                </a:tc>
                <a:tc>
                  <a:txBody>
                    <a:bodyPr/>
                    <a:lstStyle/>
                    <a:p>
                      <a:pPr marL="0" lvl="0" indent="0" algn="ctr" rtl="0">
                        <a:spcBef>
                          <a:spcPts val="0"/>
                        </a:spcBef>
                        <a:spcAft>
                          <a:spcPts val="0"/>
                        </a:spcAft>
                        <a:buNone/>
                      </a:pPr>
                      <a:r>
                        <a:rPr lang="en" sz="1200" b="1">
                          <a:solidFill>
                            <a:srgbClr val="FFFFFF"/>
                          </a:solidFill>
                        </a:rPr>
                        <a:t>Grade Points</a:t>
                      </a:r>
                      <a:endParaRPr sz="1200" b="1">
                        <a:solidFill>
                          <a:srgbClr val="FFFFFF"/>
                        </a:solidFill>
                      </a:endParaRPr>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rgbClr val="CC0000"/>
                    </a:solidFill>
                  </a:tcPr>
                </a:tc>
                <a:tc>
                  <a:txBody>
                    <a:bodyPr/>
                    <a:lstStyle/>
                    <a:p>
                      <a:pPr marL="0" lvl="0" indent="0" algn="ctr" rtl="0">
                        <a:spcBef>
                          <a:spcPts val="0"/>
                        </a:spcBef>
                        <a:spcAft>
                          <a:spcPts val="0"/>
                        </a:spcAft>
                        <a:buNone/>
                      </a:pPr>
                      <a:r>
                        <a:rPr lang="en" sz="1200" b="1">
                          <a:solidFill>
                            <a:srgbClr val="FFFFFF"/>
                          </a:solidFill>
                        </a:rPr>
                        <a:t>X</a:t>
                      </a:r>
                      <a:endParaRPr sz="1200" b="1">
                        <a:solidFill>
                          <a:srgbClr val="FFFFFF"/>
                        </a:solidFill>
                      </a:endParaRPr>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rgbClr val="CC0000"/>
                    </a:solidFill>
                  </a:tcPr>
                </a:tc>
                <a:tc>
                  <a:txBody>
                    <a:bodyPr/>
                    <a:lstStyle/>
                    <a:p>
                      <a:pPr marL="0" lvl="0" indent="0" algn="ctr" rtl="0">
                        <a:spcBef>
                          <a:spcPts val="0"/>
                        </a:spcBef>
                        <a:spcAft>
                          <a:spcPts val="0"/>
                        </a:spcAft>
                        <a:buNone/>
                      </a:pPr>
                      <a:r>
                        <a:rPr lang="en" sz="1200" b="1">
                          <a:solidFill>
                            <a:srgbClr val="FFFFFF"/>
                          </a:solidFill>
                        </a:rPr>
                        <a:t>Units</a:t>
                      </a:r>
                      <a:endParaRPr sz="1200" b="1">
                        <a:solidFill>
                          <a:srgbClr val="FFFFFF"/>
                        </a:solidFill>
                      </a:endParaRPr>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rgbClr val="CC0000"/>
                    </a:solidFill>
                  </a:tcPr>
                </a:tc>
                <a:tc>
                  <a:txBody>
                    <a:bodyPr/>
                    <a:lstStyle/>
                    <a:p>
                      <a:pPr marL="0" lvl="0" indent="0" algn="ctr" rtl="0">
                        <a:spcBef>
                          <a:spcPts val="0"/>
                        </a:spcBef>
                        <a:spcAft>
                          <a:spcPts val="0"/>
                        </a:spcAft>
                        <a:buNone/>
                      </a:pPr>
                      <a:r>
                        <a:rPr lang="en" sz="1200" b="1">
                          <a:solidFill>
                            <a:srgbClr val="FFFFFF"/>
                          </a:solidFill>
                        </a:rPr>
                        <a:t>=</a:t>
                      </a:r>
                      <a:endParaRPr sz="1200" b="1">
                        <a:solidFill>
                          <a:srgbClr val="FFFFFF"/>
                        </a:solidFill>
                      </a:endParaRPr>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rgbClr val="CC0000"/>
                    </a:solidFill>
                  </a:tcPr>
                </a:tc>
                <a:tc>
                  <a:txBody>
                    <a:bodyPr/>
                    <a:lstStyle/>
                    <a:p>
                      <a:pPr marL="0" lvl="0" indent="0" algn="ctr" rtl="0">
                        <a:spcBef>
                          <a:spcPts val="0"/>
                        </a:spcBef>
                        <a:spcAft>
                          <a:spcPts val="0"/>
                        </a:spcAft>
                        <a:buNone/>
                      </a:pPr>
                      <a:r>
                        <a:rPr lang="en" sz="1200" b="1">
                          <a:solidFill>
                            <a:srgbClr val="FFFFFF"/>
                          </a:solidFill>
                        </a:rPr>
                        <a:t>Points per Class</a:t>
                      </a:r>
                      <a:endParaRPr sz="1200" b="1">
                        <a:solidFill>
                          <a:srgbClr val="FFFFFF"/>
                        </a:solidFill>
                      </a:endParaRPr>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rgbClr val="CC0000"/>
                    </a:solidFill>
                  </a:tcPr>
                </a:tc>
                <a:extLst>
                  <a:ext uri="{0D108BD9-81ED-4DB2-BD59-A6C34878D82A}">
                    <a16:rowId xmlns:a16="http://schemas.microsoft.com/office/drawing/2014/main" val="10000"/>
                  </a:ext>
                </a:extLst>
              </a:tr>
              <a:tr h="277075">
                <a:tc>
                  <a:txBody>
                    <a:bodyPr/>
                    <a:lstStyle/>
                    <a:p>
                      <a:pPr marL="0" lvl="0" indent="0" algn="ctr" rtl="0">
                        <a:spcBef>
                          <a:spcPts val="0"/>
                        </a:spcBef>
                        <a:spcAft>
                          <a:spcPts val="0"/>
                        </a:spcAft>
                        <a:buNone/>
                      </a:pPr>
                      <a:r>
                        <a:rPr lang="en" sz="1200"/>
                        <a:t>WG</a:t>
                      </a: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200" b="1">
                          <a:solidFill>
                            <a:srgbClr val="CC0000"/>
                          </a:solidFill>
                        </a:rPr>
                        <a:t>83</a:t>
                      </a:r>
                      <a:endParaRPr sz="1200" b="1">
                        <a:solidFill>
                          <a:srgbClr val="CC0000"/>
                        </a:solidFill>
                      </a:endParaRPr>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200" b="1">
                          <a:solidFill>
                            <a:srgbClr val="CC0000"/>
                          </a:solidFill>
                        </a:rPr>
                        <a:t>B</a:t>
                      </a:r>
                      <a:endParaRPr sz="1200" b="1">
                        <a:solidFill>
                          <a:srgbClr val="CC0000"/>
                        </a:solidFill>
                      </a:endParaRPr>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200" b="1">
                          <a:solidFill>
                            <a:srgbClr val="CC0000"/>
                          </a:solidFill>
                        </a:rPr>
                        <a:t>3</a:t>
                      </a:r>
                      <a:endParaRPr sz="1200" b="1">
                        <a:solidFill>
                          <a:srgbClr val="CC0000"/>
                        </a:solidFill>
                      </a:endParaRPr>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200"/>
                        <a:t>5</a:t>
                      </a: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277075">
                <a:tc>
                  <a:txBody>
                    <a:bodyPr/>
                    <a:lstStyle/>
                    <a:p>
                      <a:pPr marL="0" lvl="0" indent="0" algn="ctr" rtl="0">
                        <a:spcBef>
                          <a:spcPts val="0"/>
                        </a:spcBef>
                        <a:spcAft>
                          <a:spcPts val="0"/>
                        </a:spcAft>
                        <a:buNone/>
                      </a:pPr>
                      <a:r>
                        <a:rPr lang="en" sz="1200"/>
                        <a:t>RV</a:t>
                      </a: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200" b="1">
                          <a:solidFill>
                            <a:srgbClr val="CC0000"/>
                          </a:solidFill>
                        </a:rPr>
                        <a:t>88</a:t>
                      </a:r>
                      <a:endParaRPr sz="1200" b="1">
                        <a:solidFill>
                          <a:srgbClr val="CC0000"/>
                        </a:solidFill>
                      </a:endParaRPr>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200" b="1">
                          <a:solidFill>
                            <a:srgbClr val="CC0000"/>
                          </a:solidFill>
                        </a:rPr>
                        <a:t>B+</a:t>
                      </a:r>
                      <a:endParaRPr sz="1200" b="1">
                        <a:solidFill>
                          <a:srgbClr val="CC0000"/>
                        </a:solidFill>
                      </a:endParaRPr>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200" b="1">
                          <a:solidFill>
                            <a:srgbClr val="CC0000"/>
                          </a:solidFill>
                        </a:rPr>
                        <a:t>3.333</a:t>
                      </a:r>
                      <a:endParaRPr sz="1200" b="1">
                        <a:solidFill>
                          <a:srgbClr val="CC0000"/>
                        </a:solidFill>
                      </a:endParaRPr>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200"/>
                        <a:t>4</a:t>
                      </a: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277075">
                <a:tc>
                  <a:txBody>
                    <a:bodyPr/>
                    <a:lstStyle/>
                    <a:p>
                      <a:pPr marL="0" lvl="0" indent="0" algn="ctr" rtl="0">
                        <a:spcBef>
                          <a:spcPts val="0"/>
                        </a:spcBef>
                        <a:spcAft>
                          <a:spcPts val="0"/>
                        </a:spcAft>
                        <a:buNone/>
                      </a:pPr>
                      <a:r>
                        <a:rPr lang="en" sz="1200"/>
                        <a:t>LNT</a:t>
                      </a: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200" b="1">
                          <a:solidFill>
                            <a:srgbClr val="CC0000"/>
                          </a:solidFill>
                        </a:rPr>
                        <a:t>85</a:t>
                      </a:r>
                      <a:endParaRPr sz="1200" b="1">
                        <a:solidFill>
                          <a:srgbClr val="CC0000"/>
                        </a:solidFill>
                      </a:endParaRPr>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200" b="1">
                          <a:solidFill>
                            <a:srgbClr val="CC0000"/>
                          </a:solidFill>
                        </a:rPr>
                        <a:t>B</a:t>
                      </a:r>
                      <a:endParaRPr sz="1200" b="1">
                        <a:solidFill>
                          <a:srgbClr val="CC0000"/>
                        </a:solidFill>
                      </a:endParaRPr>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200" b="1">
                          <a:solidFill>
                            <a:srgbClr val="CC0000"/>
                          </a:solidFill>
                        </a:rPr>
                        <a:t>3</a:t>
                      </a:r>
                      <a:endParaRPr sz="1200" b="1">
                        <a:solidFill>
                          <a:srgbClr val="CC0000"/>
                        </a:solidFill>
                      </a:endParaRPr>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200"/>
                        <a:t>3</a:t>
                      </a: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277075">
                <a:tc>
                  <a:txBody>
                    <a:bodyPr/>
                    <a:lstStyle/>
                    <a:p>
                      <a:pPr marL="0" lvl="0" indent="0" algn="ctr" rtl="0">
                        <a:spcBef>
                          <a:spcPts val="0"/>
                        </a:spcBef>
                        <a:spcAft>
                          <a:spcPts val="0"/>
                        </a:spcAft>
                        <a:buNone/>
                      </a:pPr>
                      <a:r>
                        <a:rPr lang="en" sz="1200"/>
                        <a:t>CPS</a:t>
                      </a: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200" b="1">
                          <a:solidFill>
                            <a:srgbClr val="CC0000"/>
                          </a:solidFill>
                        </a:rPr>
                        <a:t>86</a:t>
                      </a:r>
                      <a:endParaRPr sz="1200" b="1">
                        <a:solidFill>
                          <a:srgbClr val="CC0000"/>
                        </a:solidFill>
                      </a:endParaRPr>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200" b="1">
                          <a:solidFill>
                            <a:srgbClr val="CC0000"/>
                          </a:solidFill>
                        </a:rPr>
                        <a:t>B</a:t>
                      </a:r>
                      <a:endParaRPr sz="1200" b="1">
                        <a:solidFill>
                          <a:srgbClr val="CC0000"/>
                        </a:solidFill>
                      </a:endParaRPr>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200" b="1">
                          <a:solidFill>
                            <a:srgbClr val="CC0000"/>
                          </a:solidFill>
                        </a:rPr>
                        <a:t>3</a:t>
                      </a:r>
                      <a:endParaRPr sz="1200" b="1">
                        <a:solidFill>
                          <a:srgbClr val="CC0000"/>
                        </a:solidFill>
                      </a:endParaRPr>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200"/>
                        <a:t>3</a:t>
                      </a: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315225">
                <a:tc>
                  <a:txBody>
                    <a:bodyPr/>
                    <a:lstStyle/>
                    <a:p>
                      <a:pPr marL="0" lvl="0" indent="0" algn="ctr" rtl="0">
                        <a:spcBef>
                          <a:spcPts val="0"/>
                        </a:spcBef>
                        <a:spcAft>
                          <a:spcPts val="0"/>
                        </a:spcAft>
                        <a:buNone/>
                      </a:pPr>
                      <a:endParaRPr sz="1200"/>
                    </a:p>
                  </a:txBody>
                  <a:tcPr marL="45700" marR="45700" marT="45700" marB="457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9050" cap="flat" cmpd="sng">
                      <a:solidFill>
                        <a:srgbClr val="CCCCCC"/>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endParaRPr sz="1200"/>
                    </a:p>
                  </a:txBody>
                  <a:tcPr marL="45700" marR="45700" marT="45700" marB="457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9050" cap="flat" cmpd="sng">
                      <a:solidFill>
                        <a:srgbClr val="CCCCCC"/>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endParaRPr sz="1200"/>
                    </a:p>
                  </a:txBody>
                  <a:tcPr marL="45700" marR="45700" marT="45700" marB="457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9050" cap="flat" cmpd="sng">
                      <a:solidFill>
                        <a:srgbClr val="CCCCCC"/>
                      </a:solidFill>
                      <a:prstDash val="solid"/>
                      <a:round/>
                      <a:headEnd type="none" w="sm" len="sm"/>
                      <a:tailEnd type="none" w="sm" len="sm"/>
                    </a:lnT>
                    <a:lnB w="12700" cap="flat" cmpd="sng">
                      <a:solidFill>
                        <a:srgbClr val="FFFFFF"/>
                      </a:solidFill>
                      <a:prstDash val="solid"/>
                      <a:round/>
                      <a:headEnd type="none" w="sm" len="sm"/>
                      <a:tailEnd type="none" w="sm" len="sm"/>
                    </a:lnB>
                  </a:tcPr>
                </a:tc>
                <a:tc gridSpan="2">
                  <a:txBody>
                    <a:bodyPr/>
                    <a:lstStyle/>
                    <a:p>
                      <a:pPr marL="0" lvl="0" indent="0" algn="r" rtl="0">
                        <a:spcBef>
                          <a:spcPts val="0"/>
                        </a:spcBef>
                        <a:spcAft>
                          <a:spcPts val="0"/>
                        </a:spcAft>
                        <a:buNone/>
                      </a:pPr>
                      <a:r>
                        <a:rPr lang="en" sz="1200"/>
                        <a:t>Totals:</a:t>
                      </a:r>
                      <a:endParaRPr sz="1200"/>
                    </a:p>
                  </a:txBody>
                  <a:tcPr marL="45700" marR="45700" marT="45700" marB="457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9050" cap="flat" cmpd="sng">
                      <a:solidFill>
                        <a:srgbClr val="CCCCCC"/>
                      </a:solidFill>
                      <a:prstDash val="solid"/>
                      <a:round/>
                      <a:headEnd type="none" w="sm" len="sm"/>
                      <a:tailEnd type="none" w="sm" len="sm"/>
                    </a:lnT>
                    <a:lnB w="12700" cap="flat" cmpd="sng">
                      <a:solidFill>
                        <a:srgbClr val="FFFFFF"/>
                      </a:solidFill>
                      <a:prstDash val="solid"/>
                      <a:round/>
                      <a:headEnd type="none" w="sm" len="sm"/>
                      <a:tailEnd type="none" w="sm" len="sm"/>
                    </a:lnB>
                  </a:tcPr>
                </a:tc>
                <a:tc hMerge="1">
                  <a:txBody>
                    <a:bodyPr/>
                    <a:lstStyle/>
                    <a:p>
                      <a:endParaRPr lang="en-US"/>
                    </a:p>
                  </a:txBody>
                  <a:tcPr/>
                </a:tc>
                <a:tc>
                  <a:txBody>
                    <a:bodyPr/>
                    <a:lstStyle/>
                    <a:p>
                      <a:pPr marL="0" lvl="0" indent="0" algn="ctr" rtl="0">
                        <a:spcBef>
                          <a:spcPts val="0"/>
                        </a:spcBef>
                        <a:spcAft>
                          <a:spcPts val="0"/>
                        </a:spcAft>
                        <a:buNone/>
                      </a:pPr>
                      <a:r>
                        <a:rPr lang="en" sz="1200">
                          <a:solidFill>
                            <a:srgbClr val="FFFFFF"/>
                          </a:solidFill>
                        </a:rPr>
                        <a:t>15</a:t>
                      </a:r>
                      <a:endParaRPr sz="1200">
                        <a:solidFill>
                          <a:srgbClr val="FFFFFF"/>
                        </a:solidFill>
                      </a:endParaRPr>
                    </a:p>
                  </a:txBody>
                  <a:tcPr marL="45700" marR="45700" marT="45700" marB="457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9050" cap="flat" cmpd="sng">
                      <a:solidFill>
                        <a:srgbClr val="CCCCCC"/>
                      </a:solidFill>
                      <a:prstDash val="solid"/>
                      <a:round/>
                      <a:headEnd type="none" w="sm" len="sm"/>
                      <a:tailEnd type="none" w="sm" len="sm"/>
                    </a:lnT>
                    <a:lnB w="12700" cap="flat" cmpd="sng">
                      <a:solidFill>
                        <a:srgbClr val="FFFFFF"/>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endParaRPr sz="1200">
                        <a:solidFill>
                          <a:srgbClr val="FFFFFF"/>
                        </a:solidFill>
                      </a:endParaRPr>
                    </a:p>
                  </a:txBody>
                  <a:tcPr marL="45700" marR="45700" marT="45700" marB="457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9050" cap="flat" cmpd="sng">
                      <a:solidFill>
                        <a:srgbClr val="CCCCCC"/>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1200"/>
                    </a:p>
                  </a:txBody>
                  <a:tcPr marL="45700" marR="45700" marT="45700" marB="457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9050" cap="flat" cmpd="sng">
                      <a:solidFill>
                        <a:srgbClr val="CCCCCC"/>
                      </a:solidFill>
                      <a:prstDash val="solid"/>
                      <a:round/>
                      <a:headEnd type="none" w="sm" len="sm"/>
                      <a:tailEnd type="none" w="sm" len="sm"/>
                    </a:lnT>
                    <a:lnB w="12700" cap="flat" cmpd="sng">
                      <a:solidFill>
                        <a:srgbClr val="FFFFFF"/>
                      </a:solidFill>
                      <a:prstDash val="solid"/>
                      <a:round/>
                      <a:headEnd type="none" w="sm" len="sm"/>
                      <a:tailEnd type="none" w="sm" len="sm"/>
                    </a:lnB>
                    <a:solidFill>
                      <a:srgbClr val="999999"/>
                    </a:solidFill>
                  </a:tcPr>
                </a:tc>
                <a:extLst>
                  <a:ext uri="{0D108BD9-81ED-4DB2-BD59-A6C34878D82A}">
                    <a16:rowId xmlns:a16="http://schemas.microsoft.com/office/drawing/2014/main" val="10005"/>
                  </a:ext>
                </a:extLst>
              </a:tr>
            </a:tbl>
          </a:graphicData>
        </a:graphic>
      </p:graphicFrame>
      <p:pic>
        <p:nvPicPr>
          <p:cNvPr id="5" name="Audio 4">
            <a:hlinkClick r:id="" action="ppaction://media"/>
            <a:extLst>
              <a:ext uri="{FF2B5EF4-FFF2-40B4-BE49-F238E27FC236}">
                <a16:creationId xmlns:a16="http://schemas.microsoft.com/office/drawing/2014/main" id="{A0114506-4FDC-E548-9D9E-F5767D0416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6138"/>
    </mc:Choice>
    <mc:Fallback>
      <p:transition spd="slow" advTm="36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9"/>
          <p:cNvSpPr txBox="1">
            <a:spLocks noGrp="1"/>
          </p:cNvSpPr>
          <p:nvPr>
            <p:ph type="title"/>
          </p:nvPr>
        </p:nvSpPr>
        <p:spPr>
          <a:xfrm>
            <a:off x="311700" y="1688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Arial"/>
                <a:ea typeface="Arial"/>
                <a:cs typeface="Arial"/>
                <a:sym typeface="Arial"/>
              </a:rPr>
              <a:t>Calculating Your GPA</a:t>
            </a:r>
            <a:endParaRPr b="1">
              <a:latin typeface="Arial"/>
              <a:ea typeface="Arial"/>
              <a:cs typeface="Arial"/>
              <a:sym typeface="Arial"/>
            </a:endParaRPr>
          </a:p>
        </p:txBody>
      </p:sp>
      <p:sp>
        <p:nvSpPr>
          <p:cNvPr id="107" name="Google Shape;107;p19"/>
          <p:cNvSpPr txBox="1">
            <a:spLocks noGrp="1"/>
          </p:cNvSpPr>
          <p:nvPr>
            <p:ph type="body" idx="1"/>
          </p:nvPr>
        </p:nvSpPr>
        <p:spPr>
          <a:xfrm>
            <a:off x="311700" y="834900"/>
            <a:ext cx="3585000" cy="34164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Font typeface="Arial"/>
              <a:buAutoNum type="arabicPeriod"/>
            </a:pPr>
            <a:r>
              <a:rPr lang="en" sz="1100">
                <a:latin typeface="Arial"/>
                <a:ea typeface="Arial"/>
                <a:cs typeface="Arial"/>
                <a:sym typeface="Arial"/>
              </a:rPr>
              <a:t>List your courses and your units.  At the bottom of the “Units” column, write how many total units you are taking.</a:t>
            </a:r>
            <a:endParaRPr sz="1100">
              <a:latin typeface="Arial"/>
              <a:ea typeface="Arial"/>
              <a:cs typeface="Arial"/>
              <a:sym typeface="Arial"/>
            </a:endParaRPr>
          </a:p>
          <a:p>
            <a:pPr marL="457200" lvl="0" indent="-298450" algn="l" rtl="0">
              <a:spcBef>
                <a:spcPts val="1000"/>
              </a:spcBef>
              <a:spcAft>
                <a:spcPts val="0"/>
              </a:spcAft>
              <a:buSzPts val="1100"/>
              <a:buFont typeface="Arial"/>
              <a:buAutoNum type="arabicPeriod"/>
            </a:pPr>
            <a:r>
              <a:rPr lang="en" sz="1100">
                <a:latin typeface="Arial"/>
                <a:ea typeface="Arial"/>
                <a:cs typeface="Arial"/>
                <a:sym typeface="Arial"/>
              </a:rPr>
              <a:t>Write your grade.  Use the chart to write your letter grade and grade points.</a:t>
            </a:r>
            <a:endParaRPr sz="1100">
              <a:latin typeface="Arial"/>
              <a:ea typeface="Arial"/>
              <a:cs typeface="Arial"/>
              <a:sym typeface="Arial"/>
            </a:endParaRPr>
          </a:p>
          <a:p>
            <a:pPr marL="457200" lvl="0" indent="-342900" algn="l" rtl="0">
              <a:spcBef>
                <a:spcPts val="1000"/>
              </a:spcBef>
              <a:spcAft>
                <a:spcPts val="0"/>
              </a:spcAft>
              <a:buClr>
                <a:srgbClr val="CC0000"/>
              </a:buClr>
              <a:buSzPts val="1800"/>
              <a:buFont typeface="Arial"/>
              <a:buAutoNum type="arabicPeriod"/>
            </a:pPr>
            <a:r>
              <a:rPr lang="en" b="1">
                <a:solidFill>
                  <a:srgbClr val="CC0000"/>
                </a:solidFill>
                <a:latin typeface="Arial"/>
                <a:ea typeface="Arial"/>
                <a:cs typeface="Arial"/>
                <a:sym typeface="Arial"/>
              </a:rPr>
              <a:t>Multiply the Units and the Grade Points to get your Points per Class.  Add your points per class to get your total points for the semester.</a:t>
            </a:r>
            <a:endParaRPr b="1">
              <a:solidFill>
                <a:srgbClr val="CC0000"/>
              </a:solidFill>
              <a:latin typeface="Arial"/>
              <a:ea typeface="Arial"/>
              <a:cs typeface="Arial"/>
              <a:sym typeface="Arial"/>
            </a:endParaRPr>
          </a:p>
        </p:txBody>
      </p:sp>
      <p:sp>
        <p:nvSpPr>
          <p:cNvPr id="108" name="Google Shape;108;p19"/>
          <p:cNvSpPr/>
          <p:nvPr/>
        </p:nvSpPr>
        <p:spPr>
          <a:xfrm rot="10800000">
            <a:off x="8387475" y="3115025"/>
            <a:ext cx="185700" cy="444600"/>
          </a:xfrm>
          <a:prstGeom prst="downArrow">
            <a:avLst>
              <a:gd name="adj1" fmla="val 50000"/>
              <a:gd name="adj2" fmla="val 50000"/>
            </a:avLst>
          </a:prstGeom>
          <a:solidFill>
            <a:srgbClr val="CC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9"/>
          <p:cNvSpPr/>
          <p:nvPr/>
        </p:nvSpPr>
        <p:spPr>
          <a:xfrm>
            <a:off x="8387475" y="418625"/>
            <a:ext cx="185700" cy="429900"/>
          </a:xfrm>
          <a:prstGeom prst="downArrow">
            <a:avLst>
              <a:gd name="adj1" fmla="val 50000"/>
              <a:gd name="adj2" fmla="val 50000"/>
            </a:avLst>
          </a:prstGeom>
          <a:solidFill>
            <a:srgbClr val="CC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110" name="Google Shape;110;p19"/>
          <p:cNvGraphicFramePr/>
          <p:nvPr/>
        </p:nvGraphicFramePr>
        <p:xfrm>
          <a:off x="3896694" y="916900"/>
          <a:ext cx="5029200" cy="2022800"/>
        </p:xfrm>
        <a:graphic>
          <a:graphicData uri="http://schemas.openxmlformats.org/drawingml/2006/table">
            <a:tbl>
              <a:tblPr>
                <a:noFill/>
                <a:tableStyleId>{F15AF75F-DA2D-4474-B02B-187784725E20}</a:tableStyleId>
              </a:tblPr>
              <a:tblGrid>
                <a:gridCol w="1020000">
                  <a:extLst>
                    <a:ext uri="{9D8B030D-6E8A-4147-A177-3AD203B41FA5}">
                      <a16:colId xmlns:a16="http://schemas.microsoft.com/office/drawing/2014/main" val="20000"/>
                    </a:ext>
                  </a:extLst>
                </a:gridCol>
                <a:gridCol w="751100">
                  <a:extLst>
                    <a:ext uri="{9D8B030D-6E8A-4147-A177-3AD203B41FA5}">
                      <a16:colId xmlns:a16="http://schemas.microsoft.com/office/drawing/2014/main" val="20001"/>
                    </a:ext>
                  </a:extLst>
                </a:gridCol>
                <a:gridCol w="583450">
                  <a:extLst>
                    <a:ext uri="{9D8B030D-6E8A-4147-A177-3AD203B41FA5}">
                      <a16:colId xmlns:a16="http://schemas.microsoft.com/office/drawing/2014/main" val="20002"/>
                    </a:ext>
                  </a:extLst>
                </a:gridCol>
                <a:gridCol w="608650">
                  <a:extLst>
                    <a:ext uri="{9D8B030D-6E8A-4147-A177-3AD203B41FA5}">
                      <a16:colId xmlns:a16="http://schemas.microsoft.com/office/drawing/2014/main" val="20003"/>
                    </a:ext>
                  </a:extLst>
                </a:gridCol>
                <a:gridCol w="382850">
                  <a:extLst>
                    <a:ext uri="{9D8B030D-6E8A-4147-A177-3AD203B41FA5}">
                      <a16:colId xmlns:a16="http://schemas.microsoft.com/office/drawing/2014/main" val="20004"/>
                    </a:ext>
                  </a:extLst>
                </a:gridCol>
                <a:gridCol w="549575">
                  <a:extLst>
                    <a:ext uri="{9D8B030D-6E8A-4147-A177-3AD203B41FA5}">
                      <a16:colId xmlns:a16="http://schemas.microsoft.com/office/drawing/2014/main" val="20005"/>
                    </a:ext>
                  </a:extLst>
                </a:gridCol>
                <a:gridCol w="291400">
                  <a:extLst>
                    <a:ext uri="{9D8B030D-6E8A-4147-A177-3AD203B41FA5}">
                      <a16:colId xmlns:a16="http://schemas.microsoft.com/office/drawing/2014/main" val="20006"/>
                    </a:ext>
                  </a:extLst>
                </a:gridCol>
                <a:gridCol w="842175">
                  <a:extLst>
                    <a:ext uri="{9D8B030D-6E8A-4147-A177-3AD203B41FA5}">
                      <a16:colId xmlns:a16="http://schemas.microsoft.com/office/drawing/2014/main" val="20007"/>
                    </a:ext>
                  </a:extLst>
                </a:gridCol>
              </a:tblGrid>
              <a:tr h="599275">
                <a:tc>
                  <a:txBody>
                    <a:bodyPr/>
                    <a:lstStyle/>
                    <a:p>
                      <a:pPr marL="0" lvl="0" indent="0" algn="ctr" rtl="0">
                        <a:spcBef>
                          <a:spcPts val="0"/>
                        </a:spcBef>
                        <a:spcAft>
                          <a:spcPts val="0"/>
                        </a:spcAft>
                        <a:buNone/>
                      </a:pPr>
                      <a:r>
                        <a:rPr lang="en" sz="1200" b="1">
                          <a:solidFill>
                            <a:srgbClr val="FFFFFF"/>
                          </a:solidFill>
                        </a:rPr>
                        <a:t>Course</a:t>
                      </a:r>
                      <a:endParaRPr sz="1200" b="1">
                        <a:solidFill>
                          <a:srgbClr val="FFFFFF"/>
                        </a:solidFill>
                      </a:endParaRPr>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rgbClr val="CC0000"/>
                    </a:solidFill>
                  </a:tcPr>
                </a:tc>
                <a:tc>
                  <a:txBody>
                    <a:bodyPr/>
                    <a:lstStyle/>
                    <a:p>
                      <a:pPr marL="0" lvl="0" indent="0" algn="ctr" rtl="0">
                        <a:spcBef>
                          <a:spcPts val="0"/>
                        </a:spcBef>
                        <a:spcAft>
                          <a:spcPts val="0"/>
                        </a:spcAft>
                        <a:buNone/>
                      </a:pPr>
                      <a:r>
                        <a:rPr lang="en" sz="1200" b="1">
                          <a:solidFill>
                            <a:srgbClr val="FFFFFF"/>
                          </a:solidFill>
                        </a:rPr>
                        <a:t>Number Grade</a:t>
                      </a:r>
                      <a:endParaRPr sz="1200" b="1">
                        <a:solidFill>
                          <a:srgbClr val="FFFFFF"/>
                        </a:solidFill>
                      </a:endParaRPr>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rgbClr val="CC0000"/>
                    </a:solidFill>
                  </a:tcPr>
                </a:tc>
                <a:tc>
                  <a:txBody>
                    <a:bodyPr/>
                    <a:lstStyle/>
                    <a:p>
                      <a:pPr marL="0" lvl="0" indent="0" algn="ctr" rtl="0">
                        <a:spcBef>
                          <a:spcPts val="0"/>
                        </a:spcBef>
                        <a:spcAft>
                          <a:spcPts val="0"/>
                        </a:spcAft>
                        <a:buNone/>
                      </a:pPr>
                      <a:r>
                        <a:rPr lang="en" sz="1200" b="1">
                          <a:solidFill>
                            <a:srgbClr val="FFFFFF"/>
                          </a:solidFill>
                        </a:rPr>
                        <a:t>Letter Grade</a:t>
                      </a:r>
                      <a:endParaRPr sz="1200" b="1">
                        <a:solidFill>
                          <a:srgbClr val="FFFFFF"/>
                        </a:solidFill>
                      </a:endParaRPr>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rgbClr val="CC0000"/>
                    </a:solidFill>
                  </a:tcPr>
                </a:tc>
                <a:tc>
                  <a:txBody>
                    <a:bodyPr/>
                    <a:lstStyle/>
                    <a:p>
                      <a:pPr marL="0" lvl="0" indent="0" algn="ctr" rtl="0">
                        <a:spcBef>
                          <a:spcPts val="0"/>
                        </a:spcBef>
                        <a:spcAft>
                          <a:spcPts val="0"/>
                        </a:spcAft>
                        <a:buNone/>
                      </a:pPr>
                      <a:r>
                        <a:rPr lang="en" sz="1200" b="1">
                          <a:solidFill>
                            <a:srgbClr val="FFFFFF"/>
                          </a:solidFill>
                        </a:rPr>
                        <a:t>Grade Points</a:t>
                      </a:r>
                      <a:endParaRPr sz="1200" b="1">
                        <a:solidFill>
                          <a:srgbClr val="FFFFFF"/>
                        </a:solidFill>
                      </a:endParaRPr>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rgbClr val="CC0000"/>
                    </a:solidFill>
                  </a:tcPr>
                </a:tc>
                <a:tc>
                  <a:txBody>
                    <a:bodyPr/>
                    <a:lstStyle/>
                    <a:p>
                      <a:pPr marL="0" lvl="0" indent="0" algn="ctr" rtl="0">
                        <a:spcBef>
                          <a:spcPts val="0"/>
                        </a:spcBef>
                        <a:spcAft>
                          <a:spcPts val="0"/>
                        </a:spcAft>
                        <a:buNone/>
                      </a:pPr>
                      <a:r>
                        <a:rPr lang="en" sz="1200" b="1">
                          <a:solidFill>
                            <a:srgbClr val="FFFFFF"/>
                          </a:solidFill>
                        </a:rPr>
                        <a:t>X</a:t>
                      </a:r>
                      <a:endParaRPr sz="1200" b="1">
                        <a:solidFill>
                          <a:srgbClr val="FFFFFF"/>
                        </a:solidFill>
                      </a:endParaRPr>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rgbClr val="CC0000"/>
                    </a:solidFill>
                  </a:tcPr>
                </a:tc>
                <a:tc>
                  <a:txBody>
                    <a:bodyPr/>
                    <a:lstStyle/>
                    <a:p>
                      <a:pPr marL="0" lvl="0" indent="0" algn="ctr" rtl="0">
                        <a:spcBef>
                          <a:spcPts val="0"/>
                        </a:spcBef>
                        <a:spcAft>
                          <a:spcPts val="0"/>
                        </a:spcAft>
                        <a:buNone/>
                      </a:pPr>
                      <a:r>
                        <a:rPr lang="en" sz="1200" b="1">
                          <a:solidFill>
                            <a:srgbClr val="FFFFFF"/>
                          </a:solidFill>
                        </a:rPr>
                        <a:t>Units</a:t>
                      </a:r>
                      <a:endParaRPr sz="1200" b="1">
                        <a:solidFill>
                          <a:srgbClr val="FFFFFF"/>
                        </a:solidFill>
                      </a:endParaRPr>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rgbClr val="CC0000"/>
                    </a:solidFill>
                  </a:tcPr>
                </a:tc>
                <a:tc>
                  <a:txBody>
                    <a:bodyPr/>
                    <a:lstStyle/>
                    <a:p>
                      <a:pPr marL="0" lvl="0" indent="0" algn="ctr" rtl="0">
                        <a:spcBef>
                          <a:spcPts val="0"/>
                        </a:spcBef>
                        <a:spcAft>
                          <a:spcPts val="0"/>
                        </a:spcAft>
                        <a:buNone/>
                      </a:pPr>
                      <a:r>
                        <a:rPr lang="en" sz="1200" b="1">
                          <a:solidFill>
                            <a:srgbClr val="FFFFFF"/>
                          </a:solidFill>
                        </a:rPr>
                        <a:t>=</a:t>
                      </a:r>
                      <a:endParaRPr sz="1200" b="1">
                        <a:solidFill>
                          <a:srgbClr val="FFFFFF"/>
                        </a:solidFill>
                      </a:endParaRPr>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rgbClr val="CC0000"/>
                    </a:solidFill>
                  </a:tcPr>
                </a:tc>
                <a:tc>
                  <a:txBody>
                    <a:bodyPr/>
                    <a:lstStyle/>
                    <a:p>
                      <a:pPr marL="0" lvl="0" indent="0" algn="ctr" rtl="0">
                        <a:spcBef>
                          <a:spcPts val="0"/>
                        </a:spcBef>
                        <a:spcAft>
                          <a:spcPts val="0"/>
                        </a:spcAft>
                        <a:buNone/>
                      </a:pPr>
                      <a:r>
                        <a:rPr lang="en" sz="1200" b="1">
                          <a:solidFill>
                            <a:srgbClr val="FFFFFF"/>
                          </a:solidFill>
                        </a:rPr>
                        <a:t>Points per Class</a:t>
                      </a:r>
                      <a:endParaRPr sz="1200" b="1">
                        <a:solidFill>
                          <a:srgbClr val="FFFFFF"/>
                        </a:solidFill>
                      </a:endParaRPr>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rgbClr val="CC0000"/>
                    </a:solidFill>
                  </a:tcPr>
                </a:tc>
                <a:extLst>
                  <a:ext uri="{0D108BD9-81ED-4DB2-BD59-A6C34878D82A}">
                    <a16:rowId xmlns:a16="http://schemas.microsoft.com/office/drawing/2014/main" val="10000"/>
                  </a:ext>
                </a:extLst>
              </a:tr>
              <a:tr h="277075">
                <a:tc>
                  <a:txBody>
                    <a:bodyPr/>
                    <a:lstStyle/>
                    <a:p>
                      <a:pPr marL="0" lvl="0" indent="0" algn="ctr" rtl="0">
                        <a:spcBef>
                          <a:spcPts val="0"/>
                        </a:spcBef>
                        <a:spcAft>
                          <a:spcPts val="0"/>
                        </a:spcAft>
                        <a:buNone/>
                      </a:pPr>
                      <a:r>
                        <a:rPr lang="en" sz="1200"/>
                        <a:t>WG</a:t>
                      </a: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200"/>
                        <a:t>83</a:t>
                      </a: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200"/>
                        <a:t>B</a:t>
                      </a: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200"/>
                        <a:t>3</a:t>
                      </a: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200" b="1">
                          <a:solidFill>
                            <a:srgbClr val="CC0000"/>
                          </a:solidFill>
                        </a:rPr>
                        <a:t>X</a:t>
                      </a:r>
                      <a:endParaRPr sz="1200" b="1">
                        <a:solidFill>
                          <a:srgbClr val="CC0000"/>
                        </a:solidFill>
                      </a:endParaRPr>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200"/>
                        <a:t>5</a:t>
                      </a: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200" b="1"/>
                        <a:t>=</a:t>
                      </a:r>
                      <a:endParaRPr sz="1200" b="1"/>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200" b="1">
                          <a:solidFill>
                            <a:srgbClr val="CC0000"/>
                          </a:solidFill>
                        </a:rPr>
                        <a:t>15</a:t>
                      </a:r>
                      <a:endParaRPr sz="1200" b="1">
                        <a:solidFill>
                          <a:srgbClr val="CC0000"/>
                        </a:solidFill>
                      </a:endParaRPr>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277075">
                <a:tc>
                  <a:txBody>
                    <a:bodyPr/>
                    <a:lstStyle/>
                    <a:p>
                      <a:pPr marL="0" lvl="0" indent="0" algn="ctr" rtl="0">
                        <a:spcBef>
                          <a:spcPts val="0"/>
                        </a:spcBef>
                        <a:spcAft>
                          <a:spcPts val="0"/>
                        </a:spcAft>
                        <a:buNone/>
                      </a:pPr>
                      <a:r>
                        <a:rPr lang="en" sz="1200"/>
                        <a:t>RV</a:t>
                      </a: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200"/>
                        <a:t>88</a:t>
                      </a: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200"/>
                        <a:t>B+</a:t>
                      </a: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200"/>
                        <a:t>3.333</a:t>
                      </a: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200" b="1">
                          <a:solidFill>
                            <a:srgbClr val="CC0000"/>
                          </a:solidFill>
                        </a:rPr>
                        <a:t>X</a:t>
                      </a:r>
                      <a:endParaRPr sz="1200" b="1">
                        <a:solidFill>
                          <a:srgbClr val="CC0000"/>
                        </a:solidFill>
                      </a:endParaRPr>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200"/>
                        <a:t>4</a:t>
                      </a: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200" b="1"/>
                        <a:t>=</a:t>
                      </a:r>
                      <a:endParaRPr sz="1200" b="1"/>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200" b="1">
                          <a:solidFill>
                            <a:srgbClr val="CC0000"/>
                          </a:solidFill>
                        </a:rPr>
                        <a:t>13.332</a:t>
                      </a:r>
                      <a:endParaRPr sz="1200" b="1">
                        <a:solidFill>
                          <a:srgbClr val="CC0000"/>
                        </a:solidFill>
                      </a:endParaRPr>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277075">
                <a:tc>
                  <a:txBody>
                    <a:bodyPr/>
                    <a:lstStyle/>
                    <a:p>
                      <a:pPr marL="0" lvl="0" indent="0" algn="ctr" rtl="0">
                        <a:spcBef>
                          <a:spcPts val="0"/>
                        </a:spcBef>
                        <a:spcAft>
                          <a:spcPts val="0"/>
                        </a:spcAft>
                        <a:buNone/>
                      </a:pPr>
                      <a:r>
                        <a:rPr lang="en" sz="1200"/>
                        <a:t>LNT</a:t>
                      </a: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200"/>
                        <a:t>85</a:t>
                      </a: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200"/>
                        <a:t>B</a:t>
                      </a: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200"/>
                        <a:t>3</a:t>
                      </a: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200" b="1">
                          <a:solidFill>
                            <a:srgbClr val="CC0000"/>
                          </a:solidFill>
                        </a:rPr>
                        <a:t>X</a:t>
                      </a:r>
                      <a:endParaRPr sz="1200" b="1">
                        <a:solidFill>
                          <a:srgbClr val="CC0000"/>
                        </a:solidFill>
                      </a:endParaRPr>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200"/>
                        <a:t>3</a:t>
                      </a: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200" b="1"/>
                        <a:t>=</a:t>
                      </a:r>
                      <a:endParaRPr sz="1200" b="1"/>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200" b="1">
                          <a:solidFill>
                            <a:srgbClr val="CC0000"/>
                          </a:solidFill>
                        </a:rPr>
                        <a:t>9</a:t>
                      </a:r>
                      <a:endParaRPr sz="1200" b="1">
                        <a:solidFill>
                          <a:srgbClr val="CC0000"/>
                        </a:solidFill>
                      </a:endParaRPr>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277075">
                <a:tc>
                  <a:txBody>
                    <a:bodyPr/>
                    <a:lstStyle/>
                    <a:p>
                      <a:pPr marL="0" lvl="0" indent="0" algn="ctr" rtl="0">
                        <a:spcBef>
                          <a:spcPts val="0"/>
                        </a:spcBef>
                        <a:spcAft>
                          <a:spcPts val="0"/>
                        </a:spcAft>
                        <a:buNone/>
                      </a:pPr>
                      <a:r>
                        <a:rPr lang="en" sz="1200"/>
                        <a:t>CPS</a:t>
                      </a: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200"/>
                        <a:t>86</a:t>
                      </a: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200"/>
                        <a:t>B</a:t>
                      </a: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200"/>
                        <a:t>3</a:t>
                      </a: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200" b="1">
                          <a:solidFill>
                            <a:srgbClr val="CC0000"/>
                          </a:solidFill>
                        </a:rPr>
                        <a:t>X</a:t>
                      </a:r>
                      <a:endParaRPr sz="1200" b="1">
                        <a:solidFill>
                          <a:srgbClr val="CC0000"/>
                        </a:solidFill>
                      </a:endParaRPr>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200"/>
                        <a:t>3</a:t>
                      </a: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200" b="1"/>
                        <a:t>=</a:t>
                      </a:r>
                      <a:endParaRPr sz="1200" b="1"/>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200" b="1">
                          <a:solidFill>
                            <a:srgbClr val="CC0000"/>
                          </a:solidFill>
                        </a:rPr>
                        <a:t>9</a:t>
                      </a:r>
                      <a:endParaRPr sz="1200" b="1">
                        <a:solidFill>
                          <a:srgbClr val="CC0000"/>
                        </a:solidFill>
                      </a:endParaRPr>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315225">
                <a:tc>
                  <a:txBody>
                    <a:bodyPr/>
                    <a:lstStyle/>
                    <a:p>
                      <a:pPr marL="0" lvl="0" indent="0" algn="ctr" rtl="0">
                        <a:spcBef>
                          <a:spcPts val="0"/>
                        </a:spcBef>
                        <a:spcAft>
                          <a:spcPts val="0"/>
                        </a:spcAft>
                        <a:buNone/>
                      </a:pPr>
                      <a:endParaRPr sz="1200"/>
                    </a:p>
                  </a:txBody>
                  <a:tcPr marL="45700" marR="45700" marT="45700" marB="457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9050" cap="flat" cmpd="sng">
                      <a:solidFill>
                        <a:srgbClr val="CCCCCC"/>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endParaRPr sz="1200"/>
                    </a:p>
                  </a:txBody>
                  <a:tcPr marL="45700" marR="45700" marT="45700" marB="457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9050" cap="flat" cmpd="sng">
                      <a:solidFill>
                        <a:srgbClr val="CCCCCC"/>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endParaRPr sz="1200"/>
                    </a:p>
                  </a:txBody>
                  <a:tcPr marL="45700" marR="45700" marT="45700" marB="457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9050" cap="flat" cmpd="sng">
                      <a:solidFill>
                        <a:srgbClr val="CCCCCC"/>
                      </a:solidFill>
                      <a:prstDash val="solid"/>
                      <a:round/>
                      <a:headEnd type="none" w="sm" len="sm"/>
                      <a:tailEnd type="none" w="sm" len="sm"/>
                    </a:lnT>
                    <a:lnB w="12700" cap="flat" cmpd="sng">
                      <a:solidFill>
                        <a:srgbClr val="FFFFFF"/>
                      </a:solidFill>
                      <a:prstDash val="solid"/>
                      <a:round/>
                      <a:headEnd type="none" w="sm" len="sm"/>
                      <a:tailEnd type="none" w="sm" len="sm"/>
                    </a:lnB>
                  </a:tcPr>
                </a:tc>
                <a:tc gridSpan="2">
                  <a:txBody>
                    <a:bodyPr/>
                    <a:lstStyle/>
                    <a:p>
                      <a:pPr marL="0" lvl="0" indent="0" algn="r" rtl="0">
                        <a:spcBef>
                          <a:spcPts val="0"/>
                        </a:spcBef>
                        <a:spcAft>
                          <a:spcPts val="0"/>
                        </a:spcAft>
                        <a:buNone/>
                      </a:pPr>
                      <a:r>
                        <a:rPr lang="en" sz="1200" b="1"/>
                        <a:t>Totals:</a:t>
                      </a:r>
                      <a:endParaRPr sz="1200" b="1"/>
                    </a:p>
                  </a:txBody>
                  <a:tcPr marL="45700" marR="45700" marT="45700" marB="457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9050" cap="flat" cmpd="sng">
                      <a:solidFill>
                        <a:srgbClr val="CCCCCC"/>
                      </a:solidFill>
                      <a:prstDash val="solid"/>
                      <a:round/>
                      <a:headEnd type="none" w="sm" len="sm"/>
                      <a:tailEnd type="none" w="sm" len="sm"/>
                    </a:lnT>
                    <a:lnB w="12700" cap="flat" cmpd="sng">
                      <a:solidFill>
                        <a:srgbClr val="FFFFFF"/>
                      </a:solidFill>
                      <a:prstDash val="solid"/>
                      <a:round/>
                      <a:headEnd type="none" w="sm" len="sm"/>
                      <a:tailEnd type="none" w="sm" len="sm"/>
                    </a:lnB>
                  </a:tcPr>
                </a:tc>
                <a:tc hMerge="1">
                  <a:txBody>
                    <a:bodyPr/>
                    <a:lstStyle/>
                    <a:p>
                      <a:endParaRPr lang="en-US"/>
                    </a:p>
                  </a:txBody>
                  <a:tcPr/>
                </a:tc>
                <a:tc>
                  <a:txBody>
                    <a:bodyPr/>
                    <a:lstStyle/>
                    <a:p>
                      <a:pPr marL="0" lvl="0" indent="0" algn="ctr" rtl="0">
                        <a:spcBef>
                          <a:spcPts val="0"/>
                        </a:spcBef>
                        <a:spcAft>
                          <a:spcPts val="0"/>
                        </a:spcAft>
                        <a:buNone/>
                      </a:pPr>
                      <a:r>
                        <a:rPr lang="en" sz="1200">
                          <a:solidFill>
                            <a:srgbClr val="FFFFFF"/>
                          </a:solidFill>
                        </a:rPr>
                        <a:t>15</a:t>
                      </a:r>
                      <a:endParaRPr sz="1200">
                        <a:solidFill>
                          <a:srgbClr val="FFFFFF"/>
                        </a:solidFill>
                      </a:endParaRPr>
                    </a:p>
                  </a:txBody>
                  <a:tcPr marL="45700" marR="45700" marT="45700" marB="457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9050" cap="flat" cmpd="sng">
                      <a:solidFill>
                        <a:srgbClr val="CCCCCC"/>
                      </a:solidFill>
                      <a:prstDash val="solid"/>
                      <a:round/>
                      <a:headEnd type="none" w="sm" len="sm"/>
                      <a:tailEnd type="none" w="sm" len="sm"/>
                    </a:lnT>
                    <a:lnB w="12700" cap="flat" cmpd="sng">
                      <a:solidFill>
                        <a:srgbClr val="FFFFFF"/>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endParaRPr sz="1200">
                        <a:solidFill>
                          <a:srgbClr val="FFFFFF"/>
                        </a:solidFill>
                      </a:endParaRPr>
                    </a:p>
                  </a:txBody>
                  <a:tcPr marL="45700" marR="45700" marT="45700" marB="457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9050" cap="flat" cmpd="sng">
                      <a:solidFill>
                        <a:srgbClr val="CCCCCC"/>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r>
                        <a:rPr lang="en" sz="1200" b="1">
                          <a:solidFill>
                            <a:srgbClr val="CC0000"/>
                          </a:solidFill>
                        </a:rPr>
                        <a:t>46.332</a:t>
                      </a:r>
                      <a:endParaRPr sz="1200" b="1">
                        <a:solidFill>
                          <a:srgbClr val="CC0000"/>
                        </a:solidFill>
                      </a:endParaRPr>
                    </a:p>
                  </a:txBody>
                  <a:tcPr marL="45700" marR="45700" marT="45700" marB="457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9050" cap="flat" cmpd="sng">
                      <a:solidFill>
                        <a:srgbClr val="CCCCCC"/>
                      </a:solidFill>
                      <a:prstDash val="solid"/>
                      <a:round/>
                      <a:headEnd type="none" w="sm" len="sm"/>
                      <a:tailEnd type="none" w="sm" len="sm"/>
                    </a:lnT>
                    <a:lnB w="12700" cap="flat" cmpd="sng">
                      <a:solidFill>
                        <a:srgbClr val="FFFFFF"/>
                      </a:solidFill>
                      <a:prstDash val="solid"/>
                      <a:round/>
                      <a:headEnd type="none" w="sm" len="sm"/>
                      <a:tailEnd type="none" w="sm" len="sm"/>
                    </a:lnB>
                    <a:solidFill>
                      <a:srgbClr val="999999"/>
                    </a:solidFill>
                  </a:tcPr>
                </a:tc>
                <a:extLst>
                  <a:ext uri="{0D108BD9-81ED-4DB2-BD59-A6C34878D82A}">
                    <a16:rowId xmlns:a16="http://schemas.microsoft.com/office/drawing/2014/main" val="10005"/>
                  </a:ext>
                </a:extLst>
              </a:tr>
            </a:tbl>
          </a:graphicData>
        </a:graphic>
      </p:graphicFrame>
      <p:pic>
        <p:nvPicPr>
          <p:cNvPr id="4" name="Audio 3">
            <a:hlinkClick r:id="" action="ppaction://media"/>
            <a:extLst>
              <a:ext uri="{FF2B5EF4-FFF2-40B4-BE49-F238E27FC236}">
                <a16:creationId xmlns:a16="http://schemas.microsoft.com/office/drawing/2014/main" id="{1B001A02-6F50-B54E-A92D-E912EAB6F9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2383"/>
    </mc:Choice>
    <mc:Fallback>
      <p:transition spd="slow" advTm="22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0"/>
          <p:cNvSpPr txBox="1">
            <a:spLocks noGrp="1"/>
          </p:cNvSpPr>
          <p:nvPr>
            <p:ph type="title"/>
          </p:nvPr>
        </p:nvSpPr>
        <p:spPr>
          <a:xfrm>
            <a:off x="311700" y="1550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Arial"/>
                <a:ea typeface="Arial"/>
                <a:cs typeface="Arial"/>
                <a:sym typeface="Arial"/>
              </a:rPr>
              <a:t>Calculating Your GPA</a:t>
            </a:r>
            <a:endParaRPr b="1">
              <a:latin typeface="Arial"/>
              <a:ea typeface="Arial"/>
              <a:cs typeface="Arial"/>
              <a:sym typeface="Arial"/>
            </a:endParaRPr>
          </a:p>
        </p:txBody>
      </p:sp>
      <p:sp>
        <p:nvSpPr>
          <p:cNvPr id="116" name="Google Shape;116;p20"/>
          <p:cNvSpPr txBox="1">
            <a:spLocks noGrp="1"/>
          </p:cNvSpPr>
          <p:nvPr>
            <p:ph type="body" idx="1"/>
          </p:nvPr>
        </p:nvSpPr>
        <p:spPr>
          <a:xfrm>
            <a:off x="311700" y="834900"/>
            <a:ext cx="3585000" cy="34164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SzPts val="1200"/>
              <a:buFont typeface="Arial"/>
              <a:buAutoNum type="arabicPeriod"/>
            </a:pPr>
            <a:r>
              <a:rPr lang="en" sz="1200">
                <a:latin typeface="Arial"/>
                <a:ea typeface="Arial"/>
                <a:cs typeface="Arial"/>
                <a:sym typeface="Arial"/>
              </a:rPr>
              <a:t>List your courses and your units.  At the bottom of the “Units” column, write how many total units you are taking.</a:t>
            </a:r>
            <a:endParaRPr sz="1200">
              <a:latin typeface="Arial"/>
              <a:ea typeface="Arial"/>
              <a:cs typeface="Arial"/>
              <a:sym typeface="Arial"/>
            </a:endParaRPr>
          </a:p>
          <a:p>
            <a:pPr marL="457200" lvl="0" indent="-304800" algn="l" rtl="0">
              <a:spcBef>
                <a:spcPts val="1000"/>
              </a:spcBef>
              <a:spcAft>
                <a:spcPts val="0"/>
              </a:spcAft>
              <a:buSzPts val="1200"/>
              <a:buFont typeface="Arial"/>
              <a:buAutoNum type="arabicPeriod"/>
            </a:pPr>
            <a:r>
              <a:rPr lang="en" sz="1200">
                <a:latin typeface="Arial"/>
                <a:ea typeface="Arial"/>
                <a:cs typeface="Arial"/>
                <a:sym typeface="Arial"/>
              </a:rPr>
              <a:t>Write your grade.  Use the chart to write your letter grade and grade points.</a:t>
            </a:r>
            <a:endParaRPr sz="1200">
              <a:latin typeface="Arial"/>
              <a:ea typeface="Arial"/>
              <a:cs typeface="Arial"/>
              <a:sym typeface="Arial"/>
            </a:endParaRPr>
          </a:p>
          <a:p>
            <a:pPr marL="457200" lvl="0" indent="-304800" algn="l" rtl="0">
              <a:spcBef>
                <a:spcPts val="1000"/>
              </a:spcBef>
              <a:spcAft>
                <a:spcPts val="0"/>
              </a:spcAft>
              <a:buSzPts val="1200"/>
              <a:buFont typeface="Arial"/>
              <a:buAutoNum type="arabicPeriod"/>
            </a:pPr>
            <a:r>
              <a:rPr lang="en" sz="1200">
                <a:latin typeface="Arial"/>
                <a:ea typeface="Arial"/>
                <a:cs typeface="Arial"/>
                <a:sym typeface="Arial"/>
              </a:rPr>
              <a:t>Multiply the Units and the Grade Points to get your Points per Class.  Add your points per class to get your total points for the semester.</a:t>
            </a:r>
            <a:endParaRPr sz="1200">
              <a:latin typeface="Arial"/>
              <a:ea typeface="Arial"/>
              <a:cs typeface="Arial"/>
              <a:sym typeface="Arial"/>
            </a:endParaRPr>
          </a:p>
          <a:p>
            <a:pPr marL="457200" lvl="0" indent="-317500" algn="l" rtl="0">
              <a:spcBef>
                <a:spcPts val="1000"/>
              </a:spcBef>
              <a:spcAft>
                <a:spcPts val="0"/>
              </a:spcAft>
              <a:buClr>
                <a:srgbClr val="CC0000"/>
              </a:buClr>
              <a:buSzPts val="1400"/>
              <a:buFont typeface="Arial"/>
              <a:buAutoNum type="arabicPeriod"/>
            </a:pPr>
            <a:r>
              <a:rPr lang="en" sz="1400" b="1">
                <a:solidFill>
                  <a:srgbClr val="CC0000"/>
                </a:solidFill>
                <a:latin typeface="Arial"/>
                <a:ea typeface="Arial"/>
                <a:cs typeface="Arial"/>
                <a:sym typeface="Arial"/>
              </a:rPr>
              <a:t>Divide your Total Points by your Total Units to get your GPA.</a:t>
            </a:r>
            <a:endParaRPr sz="1400" b="1">
              <a:solidFill>
                <a:srgbClr val="CC0000"/>
              </a:solidFill>
              <a:latin typeface="Arial"/>
              <a:ea typeface="Arial"/>
              <a:cs typeface="Arial"/>
              <a:sym typeface="Arial"/>
            </a:endParaRPr>
          </a:p>
        </p:txBody>
      </p:sp>
      <p:graphicFrame>
        <p:nvGraphicFramePr>
          <p:cNvPr id="117" name="Google Shape;117;p20"/>
          <p:cNvGraphicFramePr/>
          <p:nvPr/>
        </p:nvGraphicFramePr>
        <p:xfrm>
          <a:off x="3896694" y="909975"/>
          <a:ext cx="5029200" cy="2022800"/>
        </p:xfrm>
        <a:graphic>
          <a:graphicData uri="http://schemas.openxmlformats.org/drawingml/2006/table">
            <a:tbl>
              <a:tblPr>
                <a:noFill/>
                <a:tableStyleId>{F15AF75F-DA2D-4474-B02B-187784725E20}</a:tableStyleId>
              </a:tblPr>
              <a:tblGrid>
                <a:gridCol w="1020000">
                  <a:extLst>
                    <a:ext uri="{9D8B030D-6E8A-4147-A177-3AD203B41FA5}">
                      <a16:colId xmlns:a16="http://schemas.microsoft.com/office/drawing/2014/main" val="20000"/>
                    </a:ext>
                  </a:extLst>
                </a:gridCol>
                <a:gridCol w="751100">
                  <a:extLst>
                    <a:ext uri="{9D8B030D-6E8A-4147-A177-3AD203B41FA5}">
                      <a16:colId xmlns:a16="http://schemas.microsoft.com/office/drawing/2014/main" val="20001"/>
                    </a:ext>
                  </a:extLst>
                </a:gridCol>
                <a:gridCol w="583450">
                  <a:extLst>
                    <a:ext uri="{9D8B030D-6E8A-4147-A177-3AD203B41FA5}">
                      <a16:colId xmlns:a16="http://schemas.microsoft.com/office/drawing/2014/main" val="20002"/>
                    </a:ext>
                  </a:extLst>
                </a:gridCol>
                <a:gridCol w="608650">
                  <a:extLst>
                    <a:ext uri="{9D8B030D-6E8A-4147-A177-3AD203B41FA5}">
                      <a16:colId xmlns:a16="http://schemas.microsoft.com/office/drawing/2014/main" val="20003"/>
                    </a:ext>
                  </a:extLst>
                </a:gridCol>
                <a:gridCol w="382850">
                  <a:extLst>
                    <a:ext uri="{9D8B030D-6E8A-4147-A177-3AD203B41FA5}">
                      <a16:colId xmlns:a16="http://schemas.microsoft.com/office/drawing/2014/main" val="20004"/>
                    </a:ext>
                  </a:extLst>
                </a:gridCol>
                <a:gridCol w="549575">
                  <a:extLst>
                    <a:ext uri="{9D8B030D-6E8A-4147-A177-3AD203B41FA5}">
                      <a16:colId xmlns:a16="http://schemas.microsoft.com/office/drawing/2014/main" val="20005"/>
                    </a:ext>
                  </a:extLst>
                </a:gridCol>
                <a:gridCol w="291400">
                  <a:extLst>
                    <a:ext uri="{9D8B030D-6E8A-4147-A177-3AD203B41FA5}">
                      <a16:colId xmlns:a16="http://schemas.microsoft.com/office/drawing/2014/main" val="20006"/>
                    </a:ext>
                  </a:extLst>
                </a:gridCol>
                <a:gridCol w="842175">
                  <a:extLst>
                    <a:ext uri="{9D8B030D-6E8A-4147-A177-3AD203B41FA5}">
                      <a16:colId xmlns:a16="http://schemas.microsoft.com/office/drawing/2014/main" val="20007"/>
                    </a:ext>
                  </a:extLst>
                </a:gridCol>
              </a:tblGrid>
              <a:tr h="599275">
                <a:tc>
                  <a:txBody>
                    <a:bodyPr/>
                    <a:lstStyle/>
                    <a:p>
                      <a:pPr marL="0" lvl="0" indent="0" algn="ctr" rtl="0">
                        <a:spcBef>
                          <a:spcPts val="0"/>
                        </a:spcBef>
                        <a:spcAft>
                          <a:spcPts val="0"/>
                        </a:spcAft>
                        <a:buNone/>
                      </a:pPr>
                      <a:r>
                        <a:rPr lang="en" sz="1200" b="1">
                          <a:solidFill>
                            <a:srgbClr val="FFFFFF"/>
                          </a:solidFill>
                        </a:rPr>
                        <a:t>Course</a:t>
                      </a:r>
                      <a:endParaRPr sz="1200" b="1">
                        <a:solidFill>
                          <a:srgbClr val="FFFFFF"/>
                        </a:solidFill>
                      </a:endParaRPr>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rgbClr val="CC0000"/>
                    </a:solidFill>
                  </a:tcPr>
                </a:tc>
                <a:tc>
                  <a:txBody>
                    <a:bodyPr/>
                    <a:lstStyle/>
                    <a:p>
                      <a:pPr marL="0" lvl="0" indent="0" algn="ctr" rtl="0">
                        <a:spcBef>
                          <a:spcPts val="0"/>
                        </a:spcBef>
                        <a:spcAft>
                          <a:spcPts val="0"/>
                        </a:spcAft>
                        <a:buNone/>
                      </a:pPr>
                      <a:r>
                        <a:rPr lang="en" sz="1200" b="1">
                          <a:solidFill>
                            <a:srgbClr val="FFFFFF"/>
                          </a:solidFill>
                        </a:rPr>
                        <a:t>Number Grade</a:t>
                      </a:r>
                      <a:endParaRPr sz="1200" b="1">
                        <a:solidFill>
                          <a:srgbClr val="FFFFFF"/>
                        </a:solidFill>
                      </a:endParaRPr>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rgbClr val="CC0000"/>
                    </a:solidFill>
                  </a:tcPr>
                </a:tc>
                <a:tc>
                  <a:txBody>
                    <a:bodyPr/>
                    <a:lstStyle/>
                    <a:p>
                      <a:pPr marL="0" lvl="0" indent="0" algn="ctr" rtl="0">
                        <a:spcBef>
                          <a:spcPts val="0"/>
                        </a:spcBef>
                        <a:spcAft>
                          <a:spcPts val="0"/>
                        </a:spcAft>
                        <a:buNone/>
                      </a:pPr>
                      <a:r>
                        <a:rPr lang="en" sz="1200" b="1">
                          <a:solidFill>
                            <a:srgbClr val="FFFFFF"/>
                          </a:solidFill>
                        </a:rPr>
                        <a:t>Letter Grade</a:t>
                      </a:r>
                      <a:endParaRPr sz="1200" b="1">
                        <a:solidFill>
                          <a:srgbClr val="FFFFFF"/>
                        </a:solidFill>
                      </a:endParaRPr>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rgbClr val="CC0000"/>
                    </a:solidFill>
                  </a:tcPr>
                </a:tc>
                <a:tc>
                  <a:txBody>
                    <a:bodyPr/>
                    <a:lstStyle/>
                    <a:p>
                      <a:pPr marL="0" lvl="0" indent="0" algn="ctr" rtl="0">
                        <a:spcBef>
                          <a:spcPts val="0"/>
                        </a:spcBef>
                        <a:spcAft>
                          <a:spcPts val="0"/>
                        </a:spcAft>
                        <a:buNone/>
                      </a:pPr>
                      <a:r>
                        <a:rPr lang="en" sz="1200" b="1">
                          <a:solidFill>
                            <a:srgbClr val="FFFFFF"/>
                          </a:solidFill>
                        </a:rPr>
                        <a:t>Grade Points</a:t>
                      </a:r>
                      <a:endParaRPr sz="1200" b="1">
                        <a:solidFill>
                          <a:srgbClr val="FFFFFF"/>
                        </a:solidFill>
                      </a:endParaRPr>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rgbClr val="CC0000"/>
                    </a:solidFill>
                  </a:tcPr>
                </a:tc>
                <a:tc>
                  <a:txBody>
                    <a:bodyPr/>
                    <a:lstStyle/>
                    <a:p>
                      <a:pPr marL="0" lvl="0" indent="0" algn="ctr" rtl="0">
                        <a:spcBef>
                          <a:spcPts val="0"/>
                        </a:spcBef>
                        <a:spcAft>
                          <a:spcPts val="0"/>
                        </a:spcAft>
                        <a:buNone/>
                      </a:pPr>
                      <a:r>
                        <a:rPr lang="en" sz="1200" b="1">
                          <a:solidFill>
                            <a:srgbClr val="FFFFFF"/>
                          </a:solidFill>
                        </a:rPr>
                        <a:t>X</a:t>
                      </a:r>
                      <a:endParaRPr sz="1200" b="1">
                        <a:solidFill>
                          <a:srgbClr val="FFFFFF"/>
                        </a:solidFill>
                      </a:endParaRPr>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rgbClr val="CC0000"/>
                    </a:solidFill>
                  </a:tcPr>
                </a:tc>
                <a:tc>
                  <a:txBody>
                    <a:bodyPr/>
                    <a:lstStyle/>
                    <a:p>
                      <a:pPr marL="0" lvl="0" indent="0" algn="ctr" rtl="0">
                        <a:spcBef>
                          <a:spcPts val="0"/>
                        </a:spcBef>
                        <a:spcAft>
                          <a:spcPts val="0"/>
                        </a:spcAft>
                        <a:buNone/>
                      </a:pPr>
                      <a:r>
                        <a:rPr lang="en" sz="1200" b="1">
                          <a:solidFill>
                            <a:srgbClr val="FFFFFF"/>
                          </a:solidFill>
                        </a:rPr>
                        <a:t>Units</a:t>
                      </a:r>
                      <a:endParaRPr sz="1200" b="1">
                        <a:solidFill>
                          <a:srgbClr val="FFFFFF"/>
                        </a:solidFill>
                      </a:endParaRPr>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rgbClr val="CC0000"/>
                    </a:solidFill>
                  </a:tcPr>
                </a:tc>
                <a:tc>
                  <a:txBody>
                    <a:bodyPr/>
                    <a:lstStyle/>
                    <a:p>
                      <a:pPr marL="0" lvl="0" indent="0" algn="ctr" rtl="0">
                        <a:spcBef>
                          <a:spcPts val="0"/>
                        </a:spcBef>
                        <a:spcAft>
                          <a:spcPts val="0"/>
                        </a:spcAft>
                        <a:buNone/>
                      </a:pPr>
                      <a:r>
                        <a:rPr lang="en" sz="1200" b="1">
                          <a:solidFill>
                            <a:srgbClr val="FFFFFF"/>
                          </a:solidFill>
                        </a:rPr>
                        <a:t>=</a:t>
                      </a:r>
                      <a:endParaRPr sz="1200" b="1">
                        <a:solidFill>
                          <a:srgbClr val="FFFFFF"/>
                        </a:solidFill>
                      </a:endParaRPr>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rgbClr val="CC0000"/>
                    </a:solidFill>
                  </a:tcPr>
                </a:tc>
                <a:tc>
                  <a:txBody>
                    <a:bodyPr/>
                    <a:lstStyle/>
                    <a:p>
                      <a:pPr marL="0" lvl="0" indent="0" algn="ctr" rtl="0">
                        <a:spcBef>
                          <a:spcPts val="0"/>
                        </a:spcBef>
                        <a:spcAft>
                          <a:spcPts val="0"/>
                        </a:spcAft>
                        <a:buNone/>
                      </a:pPr>
                      <a:r>
                        <a:rPr lang="en" sz="1200" b="1">
                          <a:solidFill>
                            <a:srgbClr val="FFFFFF"/>
                          </a:solidFill>
                        </a:rPr>
                        <a:t>Points per Class</a:t>
                      </a:r>
                      <a:endParaRPr sz="1200" b="1">
                        <a:solidFill>
                          <a:srgbClr val="FFFFFF"/>
                        </a:solidFill>
                      </a:endParaRPr>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rgbClr val="CC0000"/>
                    </a:solidFill>
                  </a:tcPr>
                </a:tc>
                <a:extLst>
                  <a:ext uri="{0D108BD9-81ED-4DB2-BD59-A6C34878D82A}">
                    <a16:rowId xmlns:a16="http://schemas.microsoft.com/office/drawing/2014/main" val="10000"/>
                  </a:ext>
                </a:extLst>
              </a:tr>
              <a:tr h="277075">
                <a:tc>
                  <a:txBody>
                    <a:bodyPr/>
                    <a:lstStyle/>
                    <a:p>
                      <a:pPr marL="0" lvl="0" indent="0" algn="ctr" rtl="0">
                        <a:spcBef>
                          <a:spcPts val="0"/>
                        </a:spcBef>
                        <a:spcAft>
                          <a:spcPts val="0"/>
                        </a:spcAft>
                        <a:buNone/>
                      </a:pPr>
                      <a:r>
                        <a:rPr lang="en" sz="1200"/>
                        <a:t>WG</a:t>
                      </a: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200"/>
                        <a:t>83</a:t>
                      </a: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200"/>
                        <a:t>B</a:t>
                      </a: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200"/>
                        <a:t>3</a:t>
                      </a: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200"/>
                        <a:t>X</a:t>
                      </a: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200"/>
                        <a:t>5</a:t>
                      </a: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200" b="1"/>
                        <a:t>=</a:t>
                      </a:r>
                      <a:endParaRPr sz="1200" b="1"/>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200"/>
                        <a:t>15</a:t>
                      </a: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277075">
                <a:tc>
                  <a:txBody>
                    <a:bodyPr/>
                    <a:lstStyle/>
                    <a:p>
                      <a:pPr marL="0" lvl="0" indent="0" algn="ctr" rtl="0">
                        <a:spcBef>
                          <a:spcPts val="0"/>
                        </a:spcBef>
                        <a:spcAft>
                          <a:spcPts val="0"/>
                        </a:spcAft>
                        <a:buNone/>
                      </a:pPr>
                      <a:r>
                        <a:rPr lang="en" sz="1200"/>
                        <a:t>RV</a:t>
                      </a: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200"/>
                        <a:t>88</a:t>
                      </a: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200"/>
                        <a:t>B+</a:t>
                      </a: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200"/>
                        <a:t>3.333</a:t>
                      </a: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200"/>
                        <a:t>X</a:t>
                      </a: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200"/>
                        <a:t>4</a:t>
                      </a: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200" b="1"/>
                        <a:t>=</a:t>
                      </a:r>
                      <a:endParaRPr sz="1200" b="1"/>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200"/>
                        <a:t>13.332</a:t>
                      </a: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277075">
                <a:tc>
                  <a:txBody>
                    <a:bodyPr/>
                    <a:lstStyle/>
                    <a:p>
                      <a:pPr marL="0" lvl="0" indent="0" algn="ctr" rtl="0">
                        <a:spcBef>
                          <a:spcPts val="0"/>
                        </a:spcBef>
                        <a:spcAft>
                          <a:spcPts val="0"/>
                        </a:spcAft>
                        <a:buNone/>
                      </a:pPr>
                      <a:r>
                        <a:rPr lang="en" sz="1200"/>
                        <a:t>LNT</a:t>
                      </a: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200"/>
                        <a:t>85</a:t>
                      </a: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200"/>
                        <a:t>B</a:t>
                      </a: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200"/>
                        <a:t>3</a:t>
                      </a: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200"/>
                        <a:t>X</a:t>
                      </a: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200"/>
                        <a:t>3</a:t>
                      </a: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200" b="1"/>
                        <a:t>=</a:t>
                      </a:r>
                      <a:endParaRPr sz="1200" b="1"/>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200"/>
                        <a:t>9</a:t>
                      </a: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277075">
                <a:tc>
                  <a:txBody>
                    <a:bodyPr/>
                    <a:lstStyle/>
                    <a:p>
                      <a:pPr marL="0" lvl="0" indent="0" algn="ctr" rtl="0">
                        <a:spcBef>
                          <a:spcPts val="0"/>
                        </a:spcBef>
                        <a:spcAft>
                          <a:spcPts val="0"/>
                        </a:spcAft>
                        <a:buNone/>
                      </a:pPr>
                      <a:r>
                        <a:rPr lang="en" sz="1200"/>
                        <a:t>CPS</a:t>
                      </a: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200"/>
                        <a:t>86</a:t>
                      </a: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200"/>
                        <a:t>B</a:t>
                      </a: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200"/>
                        <a:t>3</a:t>
                      </a: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200"/>
                        <a:t>X</a:t>
                      </a: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200"/>
                        <a:t>3</a:t>
                      </a: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200" b="1"/>
                        <a:t>=</a:t>
                      </a:r>
                      <a:endParaRPr sz="1200" b="1"/>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200"/>
                        <a:t>9</a:t>
                      </a:r>
                      <a:endParaRPr sz="1200"/>
                    </a:p>
                  </a:txBody>
                  <a:tcPr marL="45700" marR="45700" marT="45700" marB="45700" anchor="ctr">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315225">
                <a:tc>
                  <a:txBody>
                    <a:bodyPr/>
                    <a:lstStyle/>
                    <a:p>
                      <a:pPr marL="0" lvl="0" indent="0" algn="ctr" rtl="0">
                        <a:spcBef>
                          <a:spcPts val="0"/>
                        </a:spcBef>
                        <a:spcAft>
                          <a:spcPts val="0"/>
                        </a:spcAft>
                        <a:buNone/>
                      </a:pPr>
                      <a:endParaRPr sz="1200"/>
                    </a:p>
                  </a:txBody>
                  <a:tcPr marL="45700" marR="45700" marT="45700" marB="457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9050" cap="flat" cmpd="sng">
                      <a:solidFill>
                        <a:srgbClr val="CCCCCC"/>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endParaRPr sz="1200"/>
                    </a:p>
                  </a:txBody>
                  <a:tcPr marL="45700" marR="45700" marT="45700" marB="457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9050" cap="flat" cmpd="sng">
                      <a:solidFill>
                        <a:srgbClr val="CCCCCC"/>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endParaRPr sz="1200"/>
                    </a:p>
                  </a:txBody>
                  <a:tcPr marL="45700" marR="45700" marT="45700" marB="457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9050" cap="flat" cmpd="sng">
                      <a:solidFill>
                        <a:srgbClr val="CCCCCC"/>
                      </a:solidFill>
                      <a:prstDash val="solid"/>
                      <a:round/>
                      <a:headEnd type="none" w="sm" len="sm"/>
                      <a:tailEnd type="none" w="sm" len="sm"/>
                    </a:lnT>
                    <a:lnB w="12700" cap="flat" cmpd="sng">
                      <a:solidFill>
                        <a:srgbClr val="FFFFFF"/>
                      </a:solidFill>
                      <a:prstDash val="solid"/>
                      <a:round/>
                      <a:headEnd type="none" w="sm" len="sm"/>
                      <a:tailEnd type="none" w="sm" len="sm"/>
                    </a:lnB>
                  </a:tcPr>
                </a:tc>
                <a:tc gridSpan="2">
                  <a:txBody>
                    <a:bodyPr/>
                    <a:lstStyle/>
                    <a:p>
                      <a:pPr marL="0" lvl="0" indent="0" algn="r" rtl="0">
                        <a:spcBef>
                          <a:spcPts val="0"/>
                        </a:spcBef>
                        <a:spcAft>
                          <a:spcPts val="0"/>
                        </a:spcAft>
                        <a:buNone/>
                      </a:pPr>
                      <a:r>
                        <a:rPr lang="en" sz="1200" b="1"/>
                        <a:t>Totals:</a:t>
                      </a:r>
                      <a:endParaRPr sz="1200" b="1"/>
                    </a:p>
                  </a:txBody>
                  <a:tcPr marL="45700" marR="45700" marT="45700" marB="457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9050" cap="flat" cmpd="sng">
                      <a:solidFill>
                        <a:srgbClr val="CCCCCC"/>
                      </a:solidFill>
                      <a:prstDash val="solid"/>
                      <a:round/>
                      <a:headEnd type="none" w="sm" len="sm"/>
                      <a:tailEnd type="none" w="sm" len="sm"/>
                    </a:lnT>
                    <a:lnB w="12700" cap="flat" cmpd="sng">
                      <a:solidFill>
                        <a:srgbClr val="FFFFFF"/>
                      </a:solidFill>
                      <a:prstDash val="solid"/>
                      <a:round/>
                      <a:headEnd type="none" w="sm" len="sm"/>
                      <a:tailEnd type="none" w="sm" len="sm"/>
                    </a:lnB>
                  </a:tcPr>
                </a:tc>
                <a:tc hMerge="1">
                  <a:txBody>
                    <a:bodyPr/>
                    <a:lstStyle/>
                    <a:p>
                      <a:endParaRPr lang="en-US"/>
                    </a:p>
                  </a:txBody>
                  <a:tcPr/>
                </a:tc>
                <a:tc>
                  <a:txBody>
                    <a:bodyPr/>
                    <a:lstStyle/>
                    <a:p>
                      <a:pPr marL="0" lvl="0" indent="0" algn="ctr" rtl="0">
                        <a:spcBef>
                          <a:spcPts val="0"/>
                        </a:spcBef>
                        <a:spcAft>
                          <a:spcPts val="0"/>
                        </a:spcAft>
                        <a:buNone/>
                      </a:pPr>
                      <a:r>
                        <a:rPr lang="en" sz="1200" b="1">
                          <a:solidFill>
                            <a:srgbClr val="CC0000"/>
                          </a:solidFill>
                        </a:rPr>
                        <a:t>15</a:t>
                      </a:r>
                      <a:endParaRPr sz="1200" b="1">
                        <a:solidFill>
                          <a:srgbClr val="CC0000"/>
                        </a:solidFill>
                      </a:endParaRPr>
                    </a:p>
                  </a:txBody>
                  <a:tcPr marL="45700" marR="45700" marT="45700" marB="457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9050" cap="flat" cmpd="sng">
                      <a:solidFill>
                        <a:srgbClr val="CCCCCC"/>
                      </a:solidFill>
                      <a:prstDash val="solid"/>
                      <a:round/>
                      <a:headEnd type="none" w="sm" len="sm"/>
                      <a:tailEnd type="none" w="sm" len="sm"/>
                    </a:lnT>
                    <a:lnB w="12700" cap="flat" cmpd="sng">
                      <a:solidFill>
                        <a:srgbClr val="FFFFFF"/>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endParaRPr sz="1200">
                        <a:solidFill>
                          <a:srgbClr val="FFFFFF"/>
                        </a:solidFill>
                      </a:endParaRPr>
                    </a:p>
                  </a:txBody>
                  <a:tcPr marL="45700" marR="45700" marT="45700" marB="457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9050" cap="flat" cmpd="sng">
                      <a:solidFill>
                        <a:srgbClr val="CCCCCC"/>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r>
                        <a:rPr lang="en" sz="1200" b="1">
                          <a:solidFill>
                            <a:srgbClr val="CC0000"/>
                          </a:solidFill>
                        </a:rPr>
                        <a:t>46.332</a:t>
                      </a:r>
                      <a:endParaRPr sz="1200" b="1">
                        <a:solidFill>
                          <a:srgbClr val="CC0000"/>
                        </a:solidFill>
                      </a:endParaRPr>
                    </a:p>
                  </a:txBody>
                  <a:tcPr marL="45700" marR="45700" marT="45700" marB="457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9050" cap="flat" cmpd="sng">
                      <a:solidFill>
                        <a:srgbClr val="CCCCCC"/>
                      </a:solidFill>
                      <a:prstDash val="solid"/>
                      <a:round/>
                      <a:headEnd type="none" w="sm" len="sm"/>
                      <a:tailEnd type="none" w="sm" len="sm"/>
                    </a:lnT>
                    <a:lnB w="12700" cap="flat" cmpd="sng">
                      <a:solidFill>
                        <a:srgbClr val="FFFFFF"/>
                      </a:solidFill>
                      <a:prstDash val="solid"/>
                      <a:round/>
                      <a:headEnd type="none" w="sm" len="sm"/>
                      <a:tailEnd type="none" w="sm" len="sm"/>
                    </a:lnB>
                    <a:solidFill>
                      <a:srgbClr val="999999"/>
                    </a:solidFill>
                  </a:tcPr>
                </a:tc>
                <a:extLst>
                  <a:ext uri="{0D108BD9-81ED-4DB2-BD59-A6C34878D82A}">
                    <a16:rowId xmlns:a16="http://schemas.microsoft.com/office/drawing/2014/main" val="10005"/>
                  </a:ext>
                </a:extLst>
              </a:tr>
            </a:tbl>
          </a:graphicData>
        </a:graphic>
      </p:graphicFrame>
      <p:sp>
        <p:nvSpPr>
          <p:cNvPr id="118" name="Google Shape;118;p20"/>
          <p:cNvSpPr/>
          <p:nvPr/>
        </p:nvSpPr>
        <p:spPr>
          <a:xfrm rot="10800000">
            <a:off x="8333325" y="3048525"/>
            <a:ext cx="185700" cy="429900"/>
          </a:xfrm>
          <a:prstGeom prst="downArrow">
            <a:avLst>
              <a:gd name="adj1" fmla="val 50000"/>
              <a:gd name="adj2" fmla="val 50000"/>
            </a:avLst>
          </a:prstGeom>
          <a:solidFill>
            <a:srgbClr val="CC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0"/>
          <p:cNvSpPr/>
          <p:nvPr/>
        </p:nvSpPr>
        <p:spPr>
          <a:xfrm rot="10800000">
            <a:off x="7433725" y="3048525"/>
            <a:ext cx="185700" cy="429900"/>
          </a:xfrm>
          <a:prstGeom prst="downArrow">
            <a:avLst>
              <a:gd name="adj1" fmla="val 50000"/>
              <a:gd name="adj2" fmla="val 50000"/>
            </a:avLst>
          </a:prstGeom>
          <a:solidFill>
            <a:srgbClr val="CC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120" name="Google Shape;120;p20"/>
          <p:cNvGraphicFramePr/>
          <p:nvPr/>
        </p:nvGraphicFramePr>
        <p:xfrm>
          <a:off x="1147788" y="4163275"/>
          <a:ext cx="4173600" cy="777210"/>
        </p:xfrm>
        <a:graphic>
          <a:graphicData uri="http://schemas.openxmlformats.org/drawingml/2006/table">
            <a:tbl>
              <a:tblPr>
                <a:noFill/>
                <a:tableStyleId>{B8B37C71-D733-4A37-A4B6-97A4AE3E6AAD}</a:tableStyleId>
              </a:tblPr>
              <a:tblGrid>
                <a:gridCol w="1209400">
                  <a:extLst>
                    <a:ext uri="{9D8B030D-6E8A-4147-A177-3AD203B41FA5}">
                      <a16:colId xmlns:a16="http://schemas.microsoft.com/office/drawing/2014/main" val="20000"/>
                    </a:ext>
                  </a:extLst>
                </a:gridCol>
                <a:gridCol w="624425">
                  <a:extLst>
                    <a:ext uri="{9D8B030D-6E8A-4147-A177-3AD203B41FA5}">
                      <a16:colId xmlns:a16="http://schemas.microsoft.com/office/drawing/2014/main" val="20001"/>
                    </a:ext>
                  </a:extLst>
                </a:gridCol>
                <a:gridCol w="780150">
                  <a:extLst>
                    <a:ext uri="{9D8B030D-6E8A-4147-A177-3AD203B41FA5}">
                      <a16:colId xmlns:a16="http://schemas.microsoft.com/office/drawing/2014/main" val="20002"/>
                    </a:ext>
                  </a:extLst>
                </a:gridCol>
                <a:gridCol w="872175">
                  <a:extLst>
                    <a:ext uri="{9D8B030D-6E8A-4147-A177-3AD203B41FA5}">
                      <a16:colId xmlns:a16="http://schemas.microsoft.com/office/drawing/2014/main" val="20003"/>
                    </a:ext>
                  </a:extLst>
                </a:gridCol>
                <a:gridCol w="687450">
                  <a:extLst>
                    <a:ext uri="{9D8B030D-6E8A-4147-A177-3AD203B41FA5}">
                      <a16:colId xmlns:a16="http://schemas.microsoft.com/office/drawing/2014/main" val="20004"/>
                    </a:ext>
                  </a:extLst>
                </a:gridCol>
              </a:tblGrid>
              <a:tr h="381000">
                <a:tc>
                  <a:txBody>
                    <a:bodyPr/>
                    <a:lstStyle/>
                    <a:p>
                      <a:pPr marL="0" lvl="0" indent="0" algn="ctr" rtl="0">
                        <a:spcBef>
                          <a:spcPts val="0"/>
                        </a:spcBef>
                        <a:spcAft>
                          <a:spcPts val="0"/>
                        </a:spcAft>
                        <a:buNone/>
                      </a:pPr>
                      <a:r>
                        <a:rPr lang="en" b="1">
                          <a:solidFill>
                            <a:srgbClr val="CC0000"/>
                          </a:solidFill>
                        </a:rPr>
                        <a:t>Total Points</a:t>
                      </a:r>
                      <a:endParaRPr b="1">
                        <a:solidFill>
                          <a:srgbClr val="CC0000"/>
                        </a:solidFill>
                      </a:endParaRPr>
                    </a:p>
                  </a:txBody>
                  <a:tcPr marL="0" marR="0" marT="0" marB="0" anchor="b">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CC0000"/>
                      </a:solidFill>
                      <a:prstDash val="solid"/>
                      <a:round/>
                      <a:headEnd type="none" w="sm" len="sm"/>
                      <a:tailEnd type="none" w="sm" len="sm"/>
                    </a:lnB>
                  </a:tcPr>
                </a:tc>
                <a:tc rowSpan="2">
                  <a:txBody>
                    <a:bodyPr/>
                    <a:lstStyle/>
                    <a:p>
                      <a:pPr marL="0" lvl="0" indent="0" algn="ctr" rtl="0">
                        <a:spcBef>
                          <a:spcPts val="0"/>
                        </a:spcBef>
                        <a:spcAft>
                          <a:spcPts val="0"/>
                        </a:spcAft>
                        <a:buNone/>
                      </a:pPr>
                      <a:r>
                        <a:rPr lang="en" b="1">
                          <a:solidFill>
                            <a:srgbClr val="CC0000"/>
                          </a:solidFill>
                        </a:rPr>
                        <a:t>= GPA</a:t>
                      </a:r>
                      <a:endParaRPr b="1">
                        <a:solidFill>
                          <a:srgbClr val="CC0000"/>
                        </a:solidFill>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b="1">
                        <a:solidFill>
                          <a:srgbClr val="CC0000"/>
                        </a:solidFill>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CC0000"/>
                          </a:solidFill>
                        </a:rPr>
                        <a:t>46.332</a:t>
                      </a:r>
                      <a:endParaRPr b="1">
                        <a:solidFill>
                          <a:srgbClr val="CC0000"/>
                        </a:solidFill>
                      </a:endParaRPr>
                    </a:p>
                  </a:txBody>
                  <a:tcPr marL="0" marR="0" marT="0" marB="0" anchor="b">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CC0000"/>
                      </a:solidFill>
                      <a:prstDash val="solid"/>
                      <a:round/>
                      <a:headEnd type="none" w="sm" len="sm"/>
                      <a:tailEnd type="none" w="sm" len="sm"/>
                    </a:lnB>
                  </a:tcPr>
                </a:tc>
                <a:tc rowSpan="2">
                  <a:txBody>
                    <a:bodyPr/>
                    <a:lstStyle/>
                    <a:p>
                      <a:pPr marL="0" lvl="0" indent="0" algn="ctr" rtl="0">
                        <a:spcBef>
                          <a:spcPts val="0"/>
                        </a:spcBef>
                        <a:spcAft>
                          <a:spcPts val="0"/>
                        </a:spcAft>
                        <a:buNone/>
                      </a:pPr>
                      <a:r>
                        <a:rPr lang="en" b="1">
                          <a:solidFill>
                            <a:srgbClr val="CC0000"/>
                          </a:solidFill>
                        </a:rPr>
                        <a:t>= 3.088</a:t>
                      </a:r>
                      <a:endParaRPr b="1">
                        <a:solidFill>
                          <a:srgbClr val="CC0000"/>
                        </a:solidFill>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396200">
                <a:tc>
                  <a:txBody>
                    <a:bodyPr/>
                    <a:lstStyle/>
                    <a:p>
                      <a:pPr marL="0" lvl="0" indent="0" algn="ctr" rtl="0">
                        <a:spcBef>
                          <a:spcPts val="0"/>
                        </a:spcBef>
                        <a:spcAft>
                          <a:spcPts val="0"/>
                        </a:spcAft>
                        <a:buNone/>
                      </a:pPr>
                      <a:r>
                        <a:rPr lang="en" b="1">
                          <a:solidFill>
                            <a:srgbClr val="CC0000"/>
                          </a:solidFill>
                        </a:rPr>
                        <a:t>Total Units</a:t>
                      </a:r>
                      <a:endParaRPr b="1">
                        <a:solidFill>
                          <a:srgbClr val="CC0000"/>
                        </a:solidFill>
                      </a:endParaRPr>
                    </a:p>
                  </a:txBody>
                  <a:tcPr marL="0" marR="0" marT="0"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CC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vMerge="1">
                  <a:txBody>
                    <a:bodyPr/>
                    <a:lstStyle/>
                    <a:p>
                      <a:endParaRPr lang="en-US"/>
                    </a:p>
                  </a:txBody>
                  <a:tcPr/>
                </a:tc>
                <a:tc>
                  <a:txBody>
                    <a:bodyPr/>
                    <a:lstStyle/>
                    <a:p>
                      <a:pPr marL="0" lvl="0" indent="0" algn="ctr" rtl="0">
                        <a:spcBef>
                          <a:spcPts val="0"/>
                        </a:spcBef>
                        <a:spcAft>
                          <a:spcPts val="0"/>
                        </a:spcAft>
                        <a:buNone/>
                      </a:pPr>
                      <a:endParaRPr b="1">
                        <a:solidFill>
                          <a:srgbClr val="CC0000"/>
                        </a:solidFill>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CC0000"/>
                          </a:solidFill>
                        </a:rPr>
                        <a:t>15</a:t>
                      </a:r>
                      <a:endParaRPr b="1">
                        <a:solidFill>
                          <a:srgbClr val="CC0000"/>
                        </a:solidFill>
                      </a:endParaRPr>
                    </a:p>
                  </a:txBody>
                  <a:tcPr marL="0" marR="0" marT="0"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CC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1"/>
                  </a:ext>
                </a:extLst>
              </a:tr>
            </a:tbl>
          </a:graphicData>
        </a:graphic>
      </p:graphicFrame>
      <p:pic>
        <p:nvPicPr>
          <p:cNvPr id="4" name="Audio 3">
            <a:hlinkClick r:id="" action="ppaction://media"/>
            <a:extLst>
              <a:ext uri="{FF2B5EF4-FFF2-40B4-BE49-F238E27FC236}">
                <a16:creationId xmlns:a16="http://schemas.microsoft.com/office/drawing/2014/main" id="{D05D146F-6EE7-E945-9B2C-615993938D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2680"/>
    </mc:Choice>
    <mc:Fallback>
      <p:transition spd="slow" advTm="32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1"/>
          <p:cNvSpPr txBox="1">
            <a:spLocks noGrp="1"/>
          </p:cNvSpPr>
          <p:nvPr>
            <p:ph type="title"/>
          </p:nvPr>
        </p:nvSpPr>
        <p:spPr>
          <a:xfrm>
            <a:off x="311700" y="286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The GPA Calculator</a:t>
            </a:r>
            <a:endParaRPr b="1"/>
          </a:p>
        </p:txBody>
      </p:sp>
      <p:pic>
        <p:nvPicPr>
          <p:cNvPr id="126" name="Google Shape;126;p21"/>
          <p:cNvPicPr preferRelativeResize="0"/>
          <p:nvPr/>
        </p:nvPicPr>
        <p:blipFill>
          <a:blip r:embed="rId5">
            <a:alphaModFix/>
          </a:blip>
          <a:stretch>
            <a:fillRect/>
          </a:stretch>
        </p:blipFill>
        <p:spPr>
          <a:xfrm>
            <a:off x="1050675" y="1478825"/>
            <a:ext cx="7042652" cy="3414676"/>
          </a:xfrm>
          <a:prstGeom prst="rect">
            <a:avLst/>
          </a:prstGeom>
          <a:noFill/>
          <a:ln>
            <a:noFill/>
          </a:ln>
        </p:spPr>
      </p:pic>
      <p:sp>
        <p:nvSpPr>
          <p:cNvPr id="127" name="Google Shape;127;p21"/>
          <p:cNvSpPr/>
          <p:nvPr/>
        </p:nvSpPr>
        <p:spPr>
          <a:xfrm>
            <a:off x="2017775" y="2595550"/>
            <a:ext cx="379800" cy="3798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1"/>
          <p:cNvSpPr txBox="1"/>
          <p:nvPr/>
        </p:nvSpPr>
        <p:spPr>
          <a:xfrm>
            <a:off x="1050675" y="946925"/>
            <a:ext cx="7042800" cy="53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roxima Nova"/>
                <a:ea typeface="Proxima Nova"/>
                <a:cs typeface="Proxima Nova"/>
                <a:sym typeface="Proxima Nova"/>
              </a:rPr>
              <a:t>        Download the GPA Calculator from the IEP website (</a:t>
            </a:r>
            <a:r>
              <a:rPr lang="en" b="1" u="sng">
                <a:solidFill>
                  <a:srgbClr val="0000FF"/>
                </a:solidFill>
                <a:latin typeface="Proxima Nova"/>
                <a:ea typeface="Proxima Nova"/>
                <a:cs typeface="Proxima Nova"/>
                <a:sym typeface="Proxima Nova"/>
                <a:hlinkClick r:id="rId6"/>
              </a:rPr>
              <a:t>intensive-english.ncsu.edu</a:t>
            </a:r>
            <a:r>
              <a:rPr lang="en" b="1">
                <a:latin typeface="Proxima Nova"/>
                <a:ea typeface="Proxima Nova"/>
                <a:cs typeface="Proxima Nova"/>
                <a:sym typeface="Proxima Nova"/>
              </a:rPr>
              <a:t>)</a:t>
            </a:r>
            <a:r>
              <a:rPr lang="en">
                <a:latin typeface="Proxima Nova"/>
                <a:ea typeface="Proxima Nova"/>
                <a:cs typeface="Proxima Nova"/>
                <a:sym typeface="Proxima Nova"/>
              </a:rPr>
              <a:t> </a:t>
            </a:r>
            <a:endParaRPr>
              <a:latin typeface="Proxima Nova"/>
              <a:ea typeface="Proxima Nova"/>
              <a:cs typeface="Proxima Nova"/>
              <a:sym typeface="Proxima Nova"/>
            </a:endParaRPr>
          </a:p>
        </p:txBody>
      </p:sp>
      <p:sp>
        <p:nvSpPr>
          <p:cNvPr id="129" name="Google Shape;129;p21"/>
          <p:cNvSpPr/>
          <p:nvPr/>
        </p:nvSpPr>
        <p:spPr>
          <a:xfrm>
            <a:off x="1050675" y="946925"/>
            <a:ext cx="379800" cy="3798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Audio 3">
            <a:hlinkClick r:id="" action="ppaction://media"/>
            <a:extLst>
              <a:ext uri="{FF2B5EF4-FFF2-40B4-BE49-F238E27FC236}">
                <a16:creationId xmlns:a16="http://schemas.microsoft.com/office/drawing/2014/main" id="{780F88C3-CBD1-AB4D-B7A2-B77B9B8A62F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6292"/>
    </mc:Choice>
    <mc:Fallback>
      <p:transition spd="slow" advTm="36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2"/>
          <p:cNvSpPr txBox="1">
            <a:spLocks noGrp="1"/>
          </p:cNvSpPr>
          <p:nvPr>
            <p:ph type="title"/>
          </p:nvPr>
        </p:nvSpPr>
        <p:spPr>
          <a:xfrm>
            <a:off x="311700" y="286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The GPA Calculator</a:t>
            </a:r>
            <a:endParaRPr b="1"/>
          </a:p>
        </p:txBody>
      </p:sp>
      <p:sp>
        <p:nvSpPr>
          <p:cNvPr id="135" name="Google Shape;135;p22"/>
          <p:cNvSpPr txBox="1"/>
          <p:nvPr/>
        </p:nvSpPr>
        <p:spPr>
          <a:xfrm>
            <a:off x="441275" y="946925"/>
            <a:ext cx="8261700" cy="53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roxima Nova"/>
                <a:ea typeface="Proxima Nova"/>
                <a:cs typeface="Proxima Nova"/>
                <a:sym typeface="Proxima Nova"/>
              </a:rPr>
              <a:t>                 Enter your number grades for each class and the GPA Calculator will do the math for you!  </a:t>
            </a:r>
            <a:endParaRPr>
              <a:latin typeface="Proxima Nova"/>
              <a:ea typeface="Proxima Nova"/>
              <a:cs typeface="Proxima Nova"/>
              <a:sym typeface="Proxima Nova"/>
            </a:endParaRPr>
          </a:p>
        </p:txBody>
      </p:sp>
      <p:pic>
        <p:nvPicPr>
          <p:cNvPr id="136" name="Google Shape;136;p22"/>
          <p:cNvPicPr preferRelativeResize="0"/>
          <p:nvPr/>
        </p:nvPicPr>
        <p:blipFill>
          <a:blip r:embed="rId5">
            <a:alphaModFix/>
          </a:blip>
          <a:stretch>
            <a:fillRect/>
          </a:stretch>
        </p:blipFill>
        <p:spPr>
          <a:xfrm>
            <a:off x="441263" y="1615400"/>
            <a:ext cx="8261626" cy="2912372"/>
          </a:xfrm>
          <a:prstGeom prst="rect">
            <a:avLst/>
          </a:prstGeom>
          <a:noFill/>
          <a:ln>
            <a:noFill/>
          </a:ln>
        </p:spPr>
      </p:pic>
      <p:sp>
        <p:nvSpPr>
          <p:cNvPr id="137" name="Google Shape;137;p22"/>
          <p:cNvSpPr/>
          <p:nvPr/>
        </p:nvSpPr>
        <p:spPr>
          <a:xfrm>
            <a:off x="2009925" y="3956550"/>
            <a:ext cx="379800" cy="759600"/>
          </a:xfrm>
          <a:prstGeom prst="upArrow">
            <a:avLst>
              <a:gd name="adj1" fmla="val 50000"/>
              <a:gd name="adj2" fmla="val 50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2"/>
          <p:cNvSpPr/>
          <p:nvPr/>
        </p:nvSpPr>
        <p:spPr>
          <a:xfrm>
            <a:off x="441275" y="946925"/>
            <a:ext cx="759600" cy="379800"/>
          </a:xfrm>
          <a:prstGeom prst="rightArrow">
            <a:avLst>
              <a:gd name="adj1" fmla="val 50000"/>
              <a:gd name="adj2" fmla="val 50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Audio 3">
            <a:hlinkClick r:id="" action="ppaction://media"/>
            <a:extLst>
              <a:ext uri="{FF2B5EF4-FFF2-40B4-BE49-F238E27FC236}">
                <a16:creationId xmlns:a16="http://schemas.microsoft.com/office/drawing/2014/main" id="{6E77338F-9F3D-204C-83F4-7DAF962F12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484"/>
    </mc:Choice>
    <mc:Fallback>
      <p:transition spd="slow" advTm="9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TotalTime>
  <Words>1388</Words>
  <Application>Microsoft Macintosh PowerPoint</Application>
  <PresentationFormat>On-screen Show (16:9)</PresentationFormat>
  <Paragraphs>292</Paragraphs>
  <Slides>10</Slides>
  <Notes>10</Notes>
  <HiddenSlides>0</HiddenSlides>
  <MMClips>10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Proxima Nova</vt:lpstr>
      <vt:lpstr>Calibri</vt:lpstr>
      <vt:lpstr>Arial</vt:lpstr>
      <vt:lpstr>Spearmint</vt:lpstr>
      <vt:lpstr>PowerPoint Presentation</vt:lpstr>
      <vt:lpstr>IEP Grading System</vt:lpstr>
      <vt:lpstr>GPA: Grade Point Average</vt:lpstr>
      <vt:lpstr>Calculating Your GPA</vt:lpstr>
      <vt:lpstr>Calculating Your GPA</vt:lpstr>
      <vt:lpstr>Calculating Your GPA</vt:lpstr>
      <vt:lpstr>Calculating Your GPA</vt:lpstr>
      <vt:lpstr>The GPA Calculator</vt:lpstr>
      <vt:lpstr>The GPA Calculator</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JLBROWN</cp:lastModifiedBy>
  <cp:revision>2</cp:revision>
  <dcterms:modified xsi:type="dcterms:W3CDTF">2020-07-23T19:18:33Z</dcterms:modified>
</cp:coreProperties>
</file>